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8" r:id="rId2"/>
    <p:sldId id="276" r:id="rId3"/>
    <p:sldId id="279" r:id="rId4"/>
    <p:sldId id="280" r:id="rId5"/>
    <p:sldId id="284" r:id="rId6"/>
    <p:sldId id="285" r:id="rId7"/>
    <p:sldId id="277" r:id="rId8"/>
    <p:sldId id="264" r:id="rId9"/>
    <p:sldId id="272" r:id="rId10"/>
    <p:sldId id="273" r:id="rId11"/>
    <p:sldId id="281" r:id="rId12"/>
    <p:sldId id="283" r:id="rId13"/>
    <p:sldId id="266" r:id="rId14"/>
    <p:sldId id="286" r:id="rId15"/>
    <p:sldId id="287" r:id="rId16"/>
    <p:sldId id="288" r:id="rId17"/>
    <p:sldId id="278" r:id="rId18"/>
    <p:sldId id="268" r:id="rId19"/>
    <p:sldId id="267" r:id="rId2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1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77B05-726A-4B80-A482-11E9FCA5A1D6}" type="datetimeFigureOut">
              <a:rPr lang="en-IE" smtClean="0"/>
              <a:pPr/>
              <a:t>08/10/2015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AA6D9-6BDD-4161-858B-F35C07A818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298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3-D wood block with texture and engraved text</a:t>
            </a:r>
          </a:p>
          <a:p>
            <a:r>
              <a:rPr lang="en-US" sz="1400" dirty="0" smtClean="0"/>
              <a:t>(Advanced)</a:t>
            </a:r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</a:t>
            </a:r>
            <a:r>
              <a:rPr lang="en-US" sz="1200" baseline="0" dirty="0" smtClean="0"/>
              <a:t> reproduce the shape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Shapes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Rectangles</a:t>
            </a:r>
            <a:r>
              <a:rPr lang="en-US" sz="1200" i="0" baseline="0" dirty="0" smtClean="0"/>
              <a:t>, click </a:t>
            </a:r>
            <a:r>
              <a:rPr lang="en-US" sz="1200" b="1" baseline="0" dirty="0" smtClean="0"/>
              <a:t>Rectangle </a:t>
            </a:r>
            <a:r>
              <a:rPr lang="en-US" sz="1200" b="0" i="0" baseline="0" dirty="0" smtClean="0"/>
              <a:t>(first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Shape Height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3”</a:t>
            </a:r>
            <a:r>
              <a:rPr lang="en-US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Shape Width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3”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Drawing </a:t>
            </a:r>
            <a:r>
              <a:rPr lang="en-US" sz="1200" i="0" baseline="0" dirty="0" smtClean="0"/>
              <a:t>group, click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Fill </a:t>
            </a:r>
            <a:r>
              <a:rPr lang="en-US" sz="1200" b="0" i="0" baseline="0" dirty="0" smtClean="0"/>
              <a:t>in the left pane</a:t>
            </a:r>
            <a:r>
              <a:rPr lang="en-US" sz="1200" i="0" baseline="0" dirty="0" smtClean="0"/>
              <a:t>, and then in the </a:t>
            </a:r>
            <a:r>
              <a:rPr lang="en-US" sz="1200" b="1" i="0" baseline="0" dirty="0" smtClean="0"/>
              <a:t>Fill</a:t>
            </a:r>
            <a:r>
              <a:rPr lang="en-US" sz="1200" i="0" baseline="0" dirty="0" smtClean="0"/>
              <a:t> pane, select </a:t>
            </a:r>
            <a:r>
              <a:rPr lang="en-US" sz="1200" b="1" dirty="0" smtClean="0"/>
              <a:t>Picture or texture fill</a:t>
            </a:r>
            <a:r>
              <a:rPr lang="en-US" sz="1200" dirty="0" smtClean="0"/>
              <a:t>.  Click the button next to </a:t>
            </a:r>
            <a:r>
              <a:rPr lang="en-US" sz="1200" b="1" dirty="0" smtClean="0"/>
              <a:t>Texture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Oak</a:t>
            </a:r>
            <a:r>
              <a:rPr lang="en-US" sz="1200" baseline="0" dirty="0" smtClean="0"/>
              <a:t> </a:t>
            </a:r>
            <a:r>
              <a:rPr lang="en-US" sz="1200" dirty="0" smtClean="0"/>
              <a:t>(fifth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Line Color </a:t>
            </a:r>
            <a:r>
              <a:rPr lang="en-US" sz="1200" b="0" i="0" baseline="0" dirty="0" smtClean="0"/>
              <a:t>in the left pane, and then in the </a:t>
            </a:r>
            <a:r>
              <a:rPr lang="en-US" sz="1200" b="1" i="0" baseline="0" dirty="0" smtClean="0"/>
              <a:t>Line Color</a:t>
            </a:r>
            <a:r>
              <a:rPr lang="en-US" sz="1200" b="0" i="0" baseline="0" dirty="0" smtClean="0"/>
              <a:t> pane, then select </a:t>
            </a:r>
            <a:r>
              <a:rPr lang="en-US" sz="1200" b="1" i="0" baseline="0" dirty="0" smtClean="0"/>
              <a:t>No line</a:t>
            </a:r>
            <a:r>
              <a:rPr lang="en-US" sz="1200" b="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dirty="0" smtClean="0"/>
              <a:t>3-D Rotation </a:t>
            </a:r>
            <a:r>
              <a:rPr lang="en-US" sz="1200" b="0" dirty="0" smtClean="0"/>
              <a:t>in the left pane,</a:t>
            </a:r>
            <a:r>
              <a:rPr lang="en-US" sz="1200" b="0" baseline="0" dirty="0" smtClean="0"/>
              <a:t> and then in the </a:t>
            </a:r>
            <a:r>
              <a:rPr lang="en-US" sz="1200" b="1" baseline="0" dirty="0" smtClean="0"/>
              <a:t>3-D Rotation</a:t>
            </a:r>
            <a:r>
              <a:rPr lang="en-US" sz="1200" b="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click </a:t>
            </a:r>
            <a:r>
              <a:rPr lang="en-US" sz="1200" b="1" dirty="0" smtClean="0"/>
              <a:t>Perspective Left </a:t>
            </a:r>
            <a:r>
              <a:rPr lang="en-US" sz="1200" b="0" dirty="0" smtClean="0"/>
              <a:t>(first row, second option from the left)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X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40°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Y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10°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20°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dirty="0" smtClean="0"/>
              <a:t>3-D Format </a:t>
            </a:r>
            <a:r>
              <a:rPr lang="en-US" sz="1200" b="0" dirty="0" smtClean="0"/>
              <a:t> in the left pane, and</a:t>
            </a:r>
            <a:r>
              <a:rPr lang="en-US" sz="1200" b="0" baseline="0" dirty="0" smtClean="0"/>
              <a:t> then in the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, click the button next to </a:t>
            </a:r>
            <a:r>
              <a:rPr lang="en-US" sz="1200" b="1" i="0" baseline="0" dirty="0" smtClean="0"/>
              <a:t>Top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Circle</a:t>
            </a:r>
            <a:r>
              <a:rPr lang="en-US" sz="1200" i="0" baseline="0" dirty="0" smtClean="0"/>
              <a:t> (first row, first option from the left). Click the button next to </a:t>
            </a:r>
            <a:r>
              <a:rPr lang="en-US" sz="1200" b="1" i="0" baseline="0" dirty="0" smtClean="0"/>
              <a:t>Bottom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Circle</a:t>
            </a:r>
            <a:r>
              <a:rPr lang="en-US" sz="1200" i="0" baseline="0" dirty="0" smtClean="0"/>
              <a:t> (first row, first option from the left).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Under </a:t>
            </a:r>
            <a:r>
              <a:rPr lang="en-US" sz="1200" b="1" i="0" baseline="0" dirty="0" smtClean="0"/>
              <a:t>Depth</a:t>
            </a:r>
            <a:r>
              <a:rPr lang="en-US" sz="1200" b="0" i="0" baseline="0" dirty="0" smtClean="0"/>
              <a:t>, in the </a:t>
            </a:r>
            <a:r>
              <a:rPr lang="en-US" sz="1200" b="1" i="0" baseline="0" dirty="0" smtClean="0"/>
              <a:t>Depth</a:t>
            </a:r>
            <a:r>
              <a:rPr lang="en-US" sz="1200" b="0" i="0" baseline="0" dirty="0" smtClean="0"/>
              <a:t> box, enter </a:t>
            </a:r>
            <a:r>
              <a:rPr lang="en-US" sz="1200" b="1" i="0" baseline="0" dirty="0" smtClean="0"/>
              <a:t>200 pt</a:t>
            </a:r>
            <a:r>
              <a:rPr lang="en-US" sz="1200" b="0" i="0" baseline="0" dirty="0" smtClean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Under </a:t>
            </a:r>
            <a:r>
              <a:rPr lang="en-US" sz="1200" b="1" i="0" baseline="0" dirty="0" smtClean="0"/>
              <a:t>Surface</a:t>
            </a:r>
            <a:r>
              <a:rPr lang="en-US" sz="1200" b="0" i="0" baseline="0" dirty="0" smtClean="0"/>
              <a:t>, click the button next to </a:t>
            </a:r>
            <a:r>
              <a:rPr lang="en-US" sz="1200" b="1" i="0" baseline="0" dirty="0" smtClean="0"/>
              <a:t>Material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Standard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Warm Matte </a:t>
            </a:r>
            <a:r>
              <a:rPr lang="en-US" sz="1200" b="0" i="0" baseline="0" dirty="0" smtClean="0"/>
              <a:t>(second option from the left). Click the button next to </a:t>
            </a:r>
            <a:r>
              <a:rPr lang="en-US" sz="1200" b="1" i="0" baseline="0" dirty="0" smtClean="0"/>
              <a:t>Lighting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Neutral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Soft</a:t>
            </a:r>
            <a:r>
              <a:rPr lang="en-US" sz="1200" b="0" i="0" baseline="0" dirty="0" smtClean="0"/>
              <a:t> (first row, third option from the left). In the </a:t>
            </a:r>
            <a:r>
              <a:rPr lang="en-US" sz="1200" b="1" i="0" baseline="0" dirty="0" smtClean="0"/>
              <a:t>Angle</a:t>
            </a:r>
            <a:r>
              <a:rPr lang="en-US" sz="1200" b="0" i="0" baseline="0" dirty="0" smtClean="0"/>
              <a:t> box, enter </a:t>
            </a:r>
            <a:r>
              <a:rPr lang="en-US" sz="1200" b="1" dirty="0" smtClean="0"/>
              <a:t>270°</a:t>
            </a:r>
            <a:r>
              <a:rPr lang="en-US" sz="1200" dirty="0" smtClean="0"/>
              <a:t>.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Shadow</a:t>
            </a:r>
            <a:r>
              <a:rPr lang="en-US" sz="1200" i="0" baseline="0" dirty="0" smtClean="0"/>
              <a:t> in the left pane, and then in the </a:t>
            </a:r>
            <a:r>
              <a:rPr lang="en-US" sz="1200" b="1" i="0" baseline="0" dirty="0" smtClean="0"/>
              <a:t>Shadow</a:t>
            </a:r>
            <a:r>
              <a:rPr lang="en-US" sz="1200" i="0" baseline="0" dirty="0" smtClean="0"/>
              <a:t> pane, click the button next to </a:t>
            </a:r>
            <a:r>
              <a:rPr lang="en-US" sz="1200" b="1" i="0" baseline="0" dirty="0" smtClean="0"/>
              <a:t>Presets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,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Perspective Diagonal Upper Right </a:t>
            </a:r>
            <a:r>
              <a:rPr lang="en-US" sz="1200" dirty="0" smtClean="0"/>
              <a:t>(first row, second option from the left). 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</a:t>
            </a:r>
            <a:r>
              <a:rPr lang="en-US" sz="1200" baseline="0" dirty="0" smtClean="0"/>
              <a:t> reproduce the text effects on this slide, do the following:</a:t>
            </a:r>
            <a:endParaRPr lang="en-US" sz="1200" dirty="0" smtClean="0"/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dirty="0" smtClean="0"/>
              <a:t>On the slide, right-click the rounded rectangle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Edit Text</a:t>
            </a:r>
            <a:r>
              <a:rPr lang="en-US" sz="1200" baseline="0" dirty="0" smtClean="0"/>
              <a:t>, then enter text.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text. </a:t>
            </a:r>
            <a:r>
              <a:rPr lang="en-US" sz="1200" i="0" baseline="0" dirty="0" smtClean="0"/>
              <a:t>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Arial Rounded MT Bold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and then select </a:t>
            </a:r>
            <a:r>
              <a:rPr lang="en-US" sz="1200" b="1" dirty="0" smtClean="0"/>
              <a:t>36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</a:t>
            </a:r>
            <a:r>
              <a:rPr lang="en-US" sz="1200" dirty="0" smtClean="0"/>
              <a:t>click </a:t>
            </a:r>
            <a:r>
              <a:rPr lang="en-US" sz="1200" b="1" dirty="0" smtClean="0"/>
              <a:t>Center </a:t>
            </a:r>
            <a:r>
              <a:rPr lang="en-US" sz="1200" baseline="0" dirty="0" smtClean="0"/>
              <a:t>to center the text within the rectangle</a:t>
            </a:r>
            <a:r>
              <a:rPr lang="en-US" sz="1200" i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Text Fill </a:t>
            </a:r>
            <a:r>
              <a:rPr lang="en-US" sz="1200" i="0" baseline="0" dirty="0" smtClean="0"/>
              <a:t>in the left pane, and then in the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Select </a:t>
            </a:r>
            <a:r>
              <a:rPr lang="en-US" sz="1200" b="1" i="0" baseline="0" dirty="0" smtClean="0"/>
              <a:t>Solid fill</a:t>
            </a:r>
            <a:r>
              <a:rPr lang="en-US" sz="1200" i="0" baseline="0" dirty="0" smtClean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Click the button next to </a:t>
            </a:r>
            <a:r>
              <a:rPr lang="en-US" sz="1200" b="1" i="0" baseline="0" dirty="0" smtClean="0"/>
              <a:t>Color</a:t>
            </a:r>
            <a:r>
              <a:rPr lang="en-US" sz="1200" i="0" baseline="0" dirty="0" smtClean="0"/>
              <a:t>, click </a:t>
            </a:r>
            <a:r>
              <a:rPr lang="en-US" sz="1200" b="1" i="0" baseline="0" dirty="0" smtClean="0"/>
              <a:t>More Colors</a:t>
            </a:r>
            <a:r>
              <a:rPr lang="en-US" sz="1200" i="0" baseline="0" dirty="0" smtClean="0"/>
              <a:t>, </a:t>
            </a:r>
            <a:r>
              <a:rPr lang="en-US" sz="1200" dirty="0" smtClean="0"/>
              <a:t>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130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101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58</a:t>
            </a:r>
            <a:r>
              <a:rPr lang="en-US" sz="1200" dirty="0" smtClean="0"/>
              <a:t>.</a:t>
            </a:r>
            <a:endParaRPr lang="en-US" sz="1200" i="0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Also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Shadow </a:t>
            </a:r>
            <a:r>
              <a:rPr lang="en-US" sz="1200" b="0" i="0" baseline="0" dirty="0" smtClean="0"/>
              <a:t>in the left pane, and then in the </a:t>
            </a:r>
            <a:r>
              <a:rPr lang="en-US" sz="1200" b="1" i="0" baseline="0" dirty="0" smtClean="0"/>
              <a:t>Shadow</a:t>
            </a:r>
            <a:r>
              <a:rPr lang="en-US" sz="1200" b="0" i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Click the button next to </a:t>
            </a:r>
            <a:r>
              <a:rPr lang="en-US" sz="1200" b="1" i="0" baseline="0" dirty="0" smtClean="0"/>
              <a:t>Presets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Inner</a:t>
            </a:r>
            <a:r>
              <a:rPr lang="en-US" sz="1200" b="0" i="0" baseline="0" dirty="0" smtClean="0"/>
              <a:t> click </a:t>
            </a:r>
            <a:r>
              <a:rPr lang="en-US" sz="1200" b="1" dirty="0" smtClean="0"/>
              <a:t>Inside Diagonal Top Left</a:t>
            </a:r>
            <a:r>
              <a:rPr lang="en-US" sz="1200" dirty="0" smtClean="0"/>
              <a:t> (first row, first option from the left).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In the </a:t>
            </a:r>
            <a:r>
              <a:rPr lang="en-US" sz="1200" b="1" i="0" baseline="0" dirty="0" smtClean="0"/>
              <a:t>Transparency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25%</a:t>
            </a:r>
            <a:r>
              <a:rPr lang="en-US" sz="1200" b="0" i="0" baseline="0" dirty="0" smtClean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In the </a:t>
            </a:r>
            <a:r>
              <a:rPr lang="en-US" sz="1200" b="1" i="0" baseline="0" dirty="0" smtClean="0"/>
              <a:t>Distance</a:t>
            </a:r>
            <a:r>
              <a:rPr lang="en-US" sz="1200" b="0" i="0" baseline="0" dirty="0" smtClean="0"/>
              <a:t> box, enter </a:t>
            </a:r>
            <a:r>
              <a:rPr lang="en-US" sz="1200" b="1" i="0" baseline="0" dirty="0" smtClean="0"/>
              <a:t>5 pt</a:t>
            </a:r>
            <a:r>
              <a:rPr lang="en-US" sz="1200" b="0" i="0" baseline="0" dirty="0" smtClean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i="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Direction</a:t>
            </a:r>
            <a:r>
              <a:rPr lang="en-US" sz="1200" dirty="0" smtClean="0"/>
              <a:t>, and then</a:t>
            </a:r>
            <a:r>
              <a:rPr lang="en-US" sz="1200" baseline="0" dirty="0" smtClean="0"/>
              <a:t> click</a:t>
            </a:r>
            <a:r>
              <a:rPr lang="en-US" sz="1200" dirty="0" smtClean="0"/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Also under </a:t>
            </a:r>
            <a:r>
              <a:rPr lang="en-US" sz="1200" b="1" dirty="0" smtClean="0"/>
              <a:t>Gradient stops</a:t>
            </a:r>
            <a:r>
              <a:rPr lang="en-US" sz="1200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0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196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178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152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45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and then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</a:t>
            </a:r>
            <a:r>
              <a:rPr lang="en-US" sz="1200" dirty="0" smtClean="0"/>
              <a:t>click </a:t>
            </a:r>
            <a:r>
              <a:rPr lang="en-US" sz="1200" b="1" dirty="0" smtClean="0"/>
              <a:t>Tan, Background 2,</a:t>
            </a:r>
            <a:r>
              <a:rPr lang="en-US" sz="1200" b="1" baseline="0" dirty="0" smtClean="0"/>
              <a:t> Darker 90% </a:t>
            </a:r>
            <a:r>
              <a:rPr lang="en-US" sz="1200" b="0" dirty="0" smtClean="0"/>
              <a:t>(sixth row, third option from the left</a:t>
            </a:r>
            <a:r>
              <a:rPr lang="en-US" sz="1200" b="0" baseline="0" dirty="0" smtClean="0"/>
              <a:t>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72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66</a:t>
            </a:r>
            <a:r>
              <a:rPr lang="en-US" sz="1200" dirty="0" smtClean="0"/>
              <a:t>, Green: </a:t>
            </a:r>
            <a:r>
              <a:rPr lang="en-US" sz="1200" b="1" dirty="0" smtClean="0"/>
              <a:t>62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50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100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149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128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107</a:t>
            </a:r>
            <a:r>
              <a:rPr lang="en-US" sz="1200" b="0" dirty="0" smtClean="0"/>
              <a:t>.</a:t>
            </a:r>
            <a:endParaRPr lang="en-US" sz="1400" b="0" baseline="0" dirty="0" smtClean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220788" y="460375"/>
            <a:ext cx="1770062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3-D wood block with texture and engraved text</a:t>
            </a:r>
          </a:p>
          <a:p>
            <a:r>
              <a:rPr lang="en-US" sz="1400" dirty="0" smtClean="0"/>
              <a:t>(Advanced)</a:t>
            </a:r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</a:t>
            </a:r>
            <a:r>
              <a:rPr lang="en-US" sz="1200" baseline="0" dirty="0" smtClean="0"/>
              <a:t> reproduce the shape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Shapes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Rectangles</a:t>
            </a:r>
            <a:r>
              <a:rPr lang="en-US" sz="1200" i="0" baseline="0" dirty="0" smtClean="0"/>
              <a:t>, click </a:t>
            </a:r>
            <a:r>
              <a:rPr lang="en-US" sz="1200" b="1" baseline="0" dirty="0" smtClean="0"/>
              <a:t>Rectangle </a:t>
            </a:r>
            <a:r>
              <a:rPr lang="en-US" sz="1200" b="0" i="0" baseline="0" dirty="0" smtClean="0"/>
              <a:t>(first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Shape Height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3”</a:t>
            </a:r>
            <a:r>
              <a:rPr lang="en-US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Shape Width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3”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Drawing </a:t>
            </a:r>
            <a:r>
              <a:rPr lang="en-US" sz="1200" i="0" baseline="0" dirty="0" smtClean="0"/>
              <a:t>group, click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Fill </a:t>
            </a:r>
            <a:r>
              <a:rPr lang="en-US" sz="1200" b="0" i="0" baseline="0" dirty="0" smtClean="0"/>
              <a:t>in the left pane</a:t>
            </a:r>
            <a:r>
              <a:rPr lang="en-US" sz="1200" i="0" baseline="0" dirty="0" smtClean="0"/>
              <a:t>, and then in the </a:t>
            </a:r>
            <a:r>
              <a:rPr lang="en-US" sz="1200" b="1" i="0" baseline="0" dirty="0" smtClean="0"/>
              <a:t>Fill</a:t>
            </a:r>
            <a:r>
              <a:rPr lang="en-US" sz="1200" i="0" baseline="0" dirty="0" smtClean="0"/>
              <a:t> pane, select </a:t>
            </a:r>
            <a:r>
              <a:rPr lang="en-US" sz="1200" b="1" dirty="0" smtClean="0"/>
              <a:t>Picture or texture fill</a:t>
            </a:r>
            <a:r>
              <a:rPr lang="en-US" sz="1200" dirty="0" smtClean="0"/>
              <a:t>.  Click the button next to </a:t>
            </a:r>
            <a:r>
              <a:rPr lang="en-US" sz="1200" b="1" dirty="0" smtClean="0"/>
              <a:t>Texture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Oak</a:t>
            </a:r>
            <a:r>
              <a:rPr lang="en-US" sz="1200" baseline="0" dirty="0" smtClean="0"/>
              <a:t> </a:t>
            </a:r>
            <a:r>
              <a:rPr lang="en-US" sz="1200" dirty="0" smtClean="0"/>
              <a:t>(fifth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Line Color </a:t>
            </a:r>
            <a:r>
              <a:rPr lang="en-US" sz="1200" b="0" i="0" baseline="0" dirty="0" smtClean="0"/>
              <a:t>in the left pane, and then in the </a:t>
            </a:r>
            <a:r>
              <a:rPr lang="en-US" sz="1200" b="1" i="0" baseline="0" dirty="0" smtClean="0"/>
              <a:t>Line Color</a:t>
            </a:r>
            <a:r>
              <a:rPr lang="en-US" sz="1200" b="0" i="0" baseline="0" dirty="0" smtClean="0"/>
              <a:t> pane, then select </a:t>
            </a:r>
            <a:r>
              <a:rPr lang="en-US" sz="1200" b="1" i="0" baseline="0" dirty="0" smtClean="0"/>
              <a:t>No line</a:t>
            </a:r>
            <a:r>
              <a:rPr lang="en-US" sz="1200" b="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dirty="0" smtClean="0"/>
              <a:t>3-D Rotation </a:t>
            </a:r>
            <a:r>
              <a:rPr lang="en-US" sz="1200" b="0" dirty="0" smtClean="0"/>
              <a:t>in the left pane,</a:t>
            </a:r>
            <a:r>
              <a:rPr lang="en-US" sz="1200" b="0" baseline="0" dirty="0" smtClean="0"/>
              <a:t> and then in the </a:t>
            </a:r>
            <a:r>
              <a:rPr lang="en-US" sz="1200" b="1" baseline="0" dirty="0" smtClean="0"/>
              <a:t>3-D Rotation</a:t>
            </a:r>
            <a:r>
              <a:rPr lang="en-US" sz="1200" b="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click </a:t>
            </a:r>
            <a:r>
              <a:rPr lang="en-US" sz="1200" b="1" dirty="0" smtClean="0"/>
              <a:t>Perspective Left </a:t>
            </a:r>
            <a:r>
              <a:rPr lang="en-US" sz="1200" b="0" dirty="0" smtClean="0"/>
              <a:t>(first row, second option from the left)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X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40°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Y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10°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20°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dirty="0" smtClean="0"/>
              <a:t>3-D Format </a:t>
            </a:r>
            <a:r>
              <a:rPr lang="en-US" sz="1200" b="0" dirty="0" smtClean="0"/>
              <a:t> in the left pane, and</a:t>
            </a:r>
            <a:r>
              <a:rPr lang="en-US" sz="1200" b="0" baseline="0" dirty="0" smtClean="0"/>
              <a:t> then in the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, click the button next to </a:t>
            </a:r>
            <a:r>
              <a:rPr lang="en-US" sz="1200" b="1" i="0" baseline="0" dirty="0" smtClean="0"/>
              <a:t>Top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Circle</a:t>
            </a:r>
            <a:r>
              <a:rPr lang="en-US" sz="1200" i="0" baseline="0" dirty="0" smtClean="0"/>
              <a:t> (first row, first option from the left). Click the button next to </a:t>
            </a:r>
            <a:r>
              <a:rPr lang="en-US" sz="1200" b="1" i="0" baseline="0" dirty="0" smtClean="0"/>
              <a:t>Bottom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Circle</a:t>
            </a:r>
            <a:r>
              <a:rPr lang="en-US" sz="1200" i="0" baseline="0" dirty="0" smtClean="0"/>
              <a:t> (first row, first option from the left).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Under </a:t>
            </a:r>
            <a:r>
              <a:rPr lang="en-US" sz="1200" b="1" i="0" baseline="0" dirty="0" smtClean="0"/>
              <a:t>Depth</a:t>
            </a:r>
            <a:r>
              <a:rPr lang="en-US" sz="1200" b="0" i="0" baseline="0" dirty="0" smtClean="0"/>
              <a:t>, in the </a:t>
            </a:r>
            <a:r>
              <a:rPr lang="en-US" sz="1200" b="1" i="0" baseline="0" dirty="0" smtClean="0"/>
              <a:t>Depth</a:t>
            </a:r>
            <a:r>
              <a:rPr lang="en-US" sz="1200" b="0" i="0" baseline="0" dirty="0" smtClean="0"/>
              <a:t> box, enter </a:t>
            </a:r>
            <a:r>
              <a:rPr lang="en-US" sz="1200" b="1" i="0" baseline="0" dirty="0" smtClean="0"/>
              <a:t>200 pt</a:t>
            </a:r>
            <a:r>
              <a:rPr lang="en-US" sz="1200" b="0" i="0" baseline="0" dirty="0" smtClean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Under </a:t>
            </a:r>
            <a:r>
              <a:rPr lang="en-US" sz="1200" b="1" i="0" baseline="0" dirty="0" smtClean="0"/>
              <a:t>Surface</a:t>
            </a:r>
            <a:r>
              <a:rPr lang="en-US" sz="1200" b="0" i="0" baseline="0" dirty="0" smtClean="0"/>
              <a:t>, click the button next to </a:t>
            </a:r>
            <a:r>
              <a:rPr lang="en-US" sz="1200" b="1" i="0" baseline="0" dirty="0" smtClean="0"/>
              <a:t>Material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Standard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Warm Matte </a:t>
            </a:r>
            <a:r>
              <a:rPr lang="en-US" sz="1200" b="0" i="0" baseline="0" dirty="0" smtClean="0"/>
              <a:t>(second option from the left). Click the button next to </a:t>
            </a:r>
            <a:r>
              <a:rPr lang="en-US" sz="1200" b="1" i="0" baseline="0" dirty="0" smtClean="0"/>
              <a:t>Lighting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Neutral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Soft</a:t>
            </a:r>
            <a:r>
              <a:rPr lang="en-US" sz="1200" b="0" i="0" baseline="0" dirty="0" smtClean="0"/>
              <a:t> (first row, third option from the left). In the </a:t>
            </a:r>
            <a:r>
              <a:rPr lang="en-US" sz="1200" b="1" i="0" baseline="0" dirty="0" smtClean="0"/>
              <a:t>Angle</a:t>
            </a:r>
            <a:r>
              <a:rPr lang="en-US" sz="1200" b="0" i="0" baseline="0" dirty="0" smtClean="0"/>
              <a:t> box, enter </a:t>
            </a:r>
            <a:r>
              <a:rPr lang="en-US" sz="1200" b="1" dirty="0" smtClean="0"/>
              <a:t>270°</a:t>
            </a:r>
            <a:r>
              <a:rPr lang="en-US" sz="1200" dirty="0" smtClean="0"/>
              <a:t>.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Shadow</a:t>
            </a:r>
            <a:r>
              <a:rPr lang="en-US" sz="1200" i="0" baseline="0" dirty="0" smtClean="0"/>
              <a:t> in the left pane, and then in the </a:t>
            </a:r>
            <a:r>
              <a:rPr lang="en-US" sz="1200" b="1" i="0" baseline="0" dirty="0" smtClean="0"/>
              <a:t>Shadow</a:t>
            </a:r>
            <a:r>
              <a:rPr lang="en-US" sz="1200" i="0" baseline="0" dirty="0" smtClean="0"/>
              <a:t> pane, click the button next to </a:t>
            </a:r>
            <a:r>
              <a:rPr lang="en-US" sz="1200" b="1" i="0" baseline="0" dirty="0" smtClean="0"/>
              <a:t>Presets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,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Perspective Diagonal Upper Right </a:t>
            </a:r>
            <a:r>
              <a:rPr lang="en-US" sz="1200" dirty="0" smtClean="0"/>
              <a:t>(first row, second option from the left). 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</a:t>
            </a:r>
            <a:r>
              <a:rPr lang="en-US" sz="1200" baseline="0" dirty="0" smtClean="0"/>
              <a:t> reproduce the text effects on this slide, do the following:</a:t>
            </a:r>
            <a:endParaRPr lang="en-US" sz="1200" dirty="0" smtClean="0"/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dirty="0" smtClean="0"/>
              <a:t>On the slide, right-click the rounded rectangle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Edit Text</a:t>
            </a:r>
            <a:r>
              <a:rPr lang="en-US" sz="1200" baseline="0" dirty="0" smtClean="0"/>
              <a:t>, then enter text.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text. </a:t>
            </a:r>
            <a:r>
              <a:rPr lang="en-US" sz="1200" i="0" baseline="0" dirty="0" smtClean="0"/>
              <a:t>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Arial Rounded MT Bold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and then select </a:t>
            </a:r>
            <a:r>
              <a:rPr lang="en-US" sz="1200" b="1" dirty="0" smtClean="0"/>
              <a:t>36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</a:t>
            </a:r>
            <a:r>
              <a:rPr lang="en-US" sz="1200" dirty="0" smtClean="0"/>
              <a:t>click </a:t>
            </a:r>
            <a:r>
              <a:rPr lang="en-US" sz="1200" b="1" dirty="0" smtClean="0"/>
              <a:t>Center </a:t>
            </a:r>
            <a:r>
              <a:rPr lang="en-US" sz="1200" baseline="0" dirty="0" smtClean="0"/>
              <a:t>to center the text within the rectangle</a:t>
            </a:r>
            <a:r>
              <a:rPr lang="en-US" sz="1200" i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Text Fill </a:t>
            </a:r>
            <a:r>
              <a:rPr lang="en-US" sz="1200" i="0" baseline="0" dirty="0" smtClean="0"/>
              <a:t>in the left pane, and then in the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Select </a:t>
            </a:r>
            <a:r>
              <a:rPr lang="en-US" sz="1200" b="1" i="0" baseline="0" dirty="0" smtClean="0"/>
              <a:t>Solid fill</a:t>
            </a:r>
            <a:r>
              <a:rPr lang="en-US" sz="1200" i="0" baseline="0" dirty="0" smtClean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Click the button next to </a:t>
            </a:r>
            <a:r>
              <a:rPr lang="en-US" sz="1200" b="1" i="0" baseline="0" dirty="0" smtClean="0"/>
              <a:t>Color</a:t>
            </a:r>
            <a:r>
              <a:rPr lang="en-US" sz="1200" i="0" baseline="0" dirty="0" smtClean="0"/>
              <a:t>, click </a:t>
            </a:r>
            <a:r>
              <a:rPr lang="en-US" sz="1200" b="1" i="0" baseline="0" dirty="0" smtClean="0"/>
              <a:t>More Colors</a:t>
            </a:r>
            <a:r>
              <a:rPr lang="en-US" sz="1200" i="0" baseline="0" dirty="0" smtClean="0"/>
              <a:t>, </a:t>
            </a:r>
            <a:r>
              <a:rPr lang="en-US" sz="1200" dirty="0" smtClean="0"/>
              <a:t>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130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101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58</a:t>
            </a:r>
            <a:r>
              <a:rPr lang="en-US" sz="1200" dirty="0" smtClean="0"/>
              <a:t>.</a:t>
            </a:r>
            <a:endParaRPr lang="en-US" sz="1200" i="0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Also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Shadow </a:t>
            </a:r>
            <a:r>
              <a:rPr lang="en-US" sz="1200" b="0" i="0" baseline="0" dirty="0" smtClean="0"/>
              <a:t>in the left pane, and then in the </a:t>
            </a:r>
            <a:r>
              <a:rPr lang="en-US" sz="1200" b="1" i="0" baseline="0" dirty="0" smtClean="0"/>
              <a:t>Shadow</a:t>
            </a:r>
            <a:r>
              <a:rPr lang="en-US" sz="1200" b="0" i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Click the button next to </a:t>
            </a:r>
            <a:r>
              <a:rPr lang="en-US" sz="1200" b="1" i="0" baseline="0" dirty="0" smtClean="0"/>
              <a:t>Presets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Inner</a:t>
            </a:r>
            <a:r>
              <a:rPr lang="en-US" sz="1200" b="0" i="0" baseline="0" dirty="0" smtClean="0"/>
              <a:t> click </a:t>
            </a:r>
            <a:r>
              <a:rPr lang="en-US" sz="1200" b="1" dirty="0" smtClean="0"/>
              <a:t>Inside Diagonal Top Left</a:t>
            </a:r>
            <a:r>
              <a:rPr lang="en-US" sz="1200" dirty="0" smtClean="0"/>
              <a:t> (first row, first option from the left).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In the </a:t>
            </a:r>
            <a:r>
              <a:rPr lang="en-US" sz="1200" b="1" i="0" baseline="0" dirty="0" smtClean="0"/>
              <a:t>Transparency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25%</a:t>
            </a:r>
            <a:r>
              <a:rPr lang="en-US" sz="1200" b="0" i="0" baseline="0" dirty="0" smtClean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In the </a:t>
            </a:r>
            <a:r>
              <a:rPr lang="en-US" sz="1200" b="1" i="0" baseline="0" dirty="0" smtClean="0"/>
              <a:t>Distance</a:t>
            </a:r>
            <a:r>
              <a:rPr lang="en-US" sz="1200" b="0" i="0" baseline="0" dirty="0" smtClean="0"/>
              <a:t> box, enter </a:t>
            </a:r>
            <a:r>
              <a:rPr lang="en-US" sz="1200" b="1" i="0" baseline="0" dirty="0" smtClean="0"/>
              <a:t>5 pt</a:t>
            </a:r>
            <a:r>
              <a:rPr lang="en-US" sz="1200" b="0" i="0" baseline="0" dirty="0" smtClean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i="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Direction</a:t>
            </a:r>
            <a:r>
              <a:rPr lang="en-US" sz="1200" dirty="0" smtClean="0"/>
              <a:t>, and then</a:t>
            </a:r>
            <a:r>
              <a:rPr lang="en-US" sz="1200" baseline="0" dirty="0" smtClean="0"/>
              <a:t> click</a:t>
            </a:r>
            <a:r>
              <a:rPr lang="en-US" sz="1200" dirty="0" smtClean="0"/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Also under </a:t>
            </a:r>
            <a:r>
              <a:rPr lang="en-US" sz="1200" b="1" dirty="0" smtClean="0"/>
              <a:t>Gradient stops</a:t>
            </a:r>
            <a:r>
              <a:rPr lang="en-US" sz="1200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0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196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178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152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45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and then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</a:t>
            </a:r>
            <a:r>
              <a:rPr lang="en-US" sz="1200" dirty="0" smtClean="0"/>
              <a:t>click </a:t>
            </a:r>
            <a:r>
              <a:rPr lang="en-US" sz="1200" b="1" dirty="0" smtClean="0"/>
              <a:t>Tan, Background 2,</a:t>
            </a:r>
            <a:r>
              <a:rPr lang="en-US" sz="1200" b="1" baseline="0" dirty="0" smtClean="0"/>
              <a:t> Darker 90% </a:t>
            </a:r>
            <a:r>
              <a:rPr lang="en-US" sz="1200" b="0" dirty="0" smtClean="0"/>
              <a:t>(sixth row, third option from the left</a:t>
            </a:r>
            <a:r>
              <a:rPr lang="en-US" sz="1200" b="0" baseline="0" dirty="0" smtClean="0"/>
              <a:t>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72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66</a:t>
            </a:r>
            <a:r>
              <a:rPr lang="en-US" sz="1200" dirty="0" smtClean="0"/>
              <a:t>, Green: </a:t>
            </a:r>
            <a:r>
              <a:rPr lang="en-US" sz="1200" b="1" dirty="0" smtClean="0"/>
              <a:t>62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50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100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149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128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107</a:t>
            </a:r>
            <a:r>
              <a:rPr lang="en-US" sz="1200" b="0" dirty="0" smtClean="0"/>
              <a:t>.</a:t>
            </a:r>
            <a:endParaRPr lang="en-US" sz="1400" b="0" baseline="0" dirty="0" smtClean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220788" y="460375"/>
            <a:ext cx="1770062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A6D9-6BDD-4161-858B-F35C07A81808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3-D wood block with texture and engraved text</a:t>
            </a:r>
          </a:p>
          <a:p>
            <a:r>
              <a:rPr lang="en-US" sz="1400" dirty="0" smtClean="0"/>
              <a:t>(Advanced)</a:t>
            </a:r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</a:t>
            </a:r>
            <a:r>
              <a:rPr lang="en-US" sz="1200" baseline="0" dirty="0" smtClean="0"/>
              <a:t> reproduce the shape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Shapes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Rectangles</a:t>
            </a:r>
            <a:r>
              <a:rPr lang="en-US" sz="1200" i="0" baseline="0" dirty="0" smtClean="0"/>
              <a:t>, click </a:t>
            </a:r>
            <a:r>
              <a:rPr lang="en-US" sz="1200" b="1" baseline="0" dirty="0" smtClean="0"/>
              <a:t>Rectangle </a:t>
            </a:r>
            <a:r>
              <a:rPr lang="en-US" sz="1200" b="0" i="0" baseline="0" dirty="0" smtClean="0"/>
              <a:t>(first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Shape Height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3”</a:t>
            </a:r>
            <a:r>
              <a:rPr lang="en-US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Shape Width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3”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Drawing </a:t>
            </a:r>
            <a:r>
              <a:rPr lang="en-US" sz="1200" i="0" baseline="0" dirty="0" smtClean="0"/>
              <a:t>group, click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Fill </a:t>
            </a:r>
            <a:r>
              <a:rPr lang="en-US" sz="1200" b="0" i="0" baseline="0" dirty="0" smtClean="0"/>
              <a:t>in the left pane</a:t>
            </a:r>
            <a:r>
              <a:rPr lang="en-US" sz="1200" i="0" baseline="0" dirty="0" smtClean="0"/>
              <a:t>, and then in the </a:t>
            </a:r>
            <a:r>
              <a:rPr lang="en-US" sz="1200" b="1" i="0" baseline="0" dirty="0" smtClean="0"/>
              <a:t>Fill</a:t>
            </a:r>
            <a:r>
              <a:rPr lang="en-US" sz="1200" i="0" baseline="0" dirty="0" smtClean="0"/>
              <a:t> pane, select </a:t>
            </a:r>
            <a:r>
              <a:rPr lang="en-US" sz="1200" b="1" dirty="0" smtClean="0"/>
              <a:t>Picture or texture fill</a:t>
            </a:r>
            <a:r>
              <a:rPr lang="en-US" sz="1200" dirty="0" smtClean="0"/>
              <a:t>.  Click the button next to </a:t>
            </a:r>
            <a:r>
              <a:rPr lang="en-US" sz="1200" b="1" dirty="0" smtClean="0"/>
              <a:t>Texture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Oak</a:t>
            </a:r>
            <a:r>
              <a:rPr lang="en-US" sz="1200" baseline="0" dirty="0" smtClean="0"/>
              <a:t> </a:t>
            </a:r>
            <a:r>
              <a:rPr lang="en-US" sz="1200" dirty="0" smtClean="0"/>
              <a:t>(fifth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Line Color </a:t>
            </a:r>
            <a:r>
              <a:rPr lang="en-US" sz="1200" b="0" i="0" baseline="0" dirty="0" smtClean="0"/>
              <a:t>in the left pane, and then in the </a:t>
            </a:r>
            <a:r>
              <a:rPr lang="en-US" sz="1200" b="1" i="0" baseline="0" dirty="0" smtClean="0"/>
              <a:t>Line Color</a:t>
            </a:r>
            <a:r>
              <a:rPr lang="en-US" sz="1200" b="0" i="0" baseline="0" dirty="0" smtClean="0"/>
              <a:t> pane, then select </a:t>
            </a:r>
            <a:r>
              <a:rPr lang="en-US" sz="1200" b="1" i="0" baseline="0" dirty="0" smtClean="0"/>
              <a:t>No line</a:t>
            </a:r>
            <a:r>
              <a:rPr lang="en-US" sz="1200" b="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dirty="0" smtClean="0"/>
              <a:t>3-D Rotation </a:t>
            </a:r>
            <a:r>
              <a:rPr lang="en-US" sz="1200" b="0" dirty="0" smtClean="0"/>
              <a:t>in the left pane,</a:t>
            </a:r>
            <a:r>
              <a:rPr lang="en-US" sz="1200" b="0" baseline="0" dirty="0" smtClean="0"/>
              <a:t> and then in the </a:t>
            </a:r>
            <a:r>
              <a:rPr lang="en-US" sz="1200" b="1" baseline="0" dirty="0" smtClean="0"/>
              <a:t>3-D Rotation</a:t>
            </a:r>
            <a:r>
              <a:rPr lang="en-US" sz="1200" b="0" baseline="0" dirty="0" smtClean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="0" baseline="0" dirty="0" smtClean="0"/>
              <a:t> click </a:t>
            </a:r>
            <a:r>
              <a:rPr lang="en-US" sz="1200" b="1" dirty="0" smtClean="0"/>
              <a:t>Perspective Left </a:t>
            </a:r>
            <a:r>
              <a:rPr lang="en-US" sz="1200" b="0" dirty="0" smtClean="0"/>
              <a:t>(first row, second option from the left)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X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40°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Y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10°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20°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dirty="0" smtClean="0"/>
              <a:t>3-D Format </a:t>
            </a:r>
            <a:r>
              <a:rPr lang="en-US" sz="1200" b="0" dirty="0" smtClean="0"/>
              <a:t> in the left pane, and</a:t>
            </a:r>
            <a:r>
              <a:rPr lang="en-US" sz="1200" b="0" baseline="0" dirty="0" smtClean="0"/>
              <a:t> then in the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, click the button next to </a:t>
            </a:r>
            <a:r>
              <a:rPr lang="en-US" sz="1200" b="1" i="0" baseline="0" dirty="0" smtClean="0"/>
              <a:t>Top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Circle</a:t>
            </a:r>
            <a:r>
              <a:rPr lang="en-US" sz="1200" i="0" baseline="0" dirty="0" smtClean="0"/>
              <a:t> (first row, first option from the left). Click the button next to </a:t>
            </a:r>
            <a:r>
              <a:rPr lang="en-US" sz="1200" b="1" i="0" baseline="0" dirty="0" smtClean="0"/>
              <a:t>Bottom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Bevel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Circle</a:t>
            </a:r>
            <a:r>
              <a:rPr lang="en-US" sz="1200" i="0" baseline="0" dirty="0" smtClean="0"/>
              <a:t> (first row, first option from the left).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Under </a:t>
            </a:r>
            <a:r>
              <a:rPr lang="en-US" sz="1200" b="1" i="0" baseline="0" dirty="0" smtClean="0"/>
              <a:t>Depth</a:t>
            </a:r>
            <a:r>
              <a:rPr lang="en-US" sz="1200" b="0" i="0" baseline="0" dirty="0" smtClean="0"/>
              <a:t>, in the </a:t>
            </a:r>
            <a:r>
              <a:rPr lang="en-US" sz="1200" b="1" i="0" baseline="0" dirty="0" smtClean="0"/>
              <a:t>Depth</a:t>
            </a:r>
            <a:r>
              <a:rPr lang="en-US" sz="1200" b="0" i="0" baseline="0" dirty="0" smtClean="0"/>
              <a:t> box, enter </a:t>
            </a:r>
            <a:r>
              <a:rPr lang="en-US" sz="1200" b="1" i="0" baseline="0" dirty="0" smtClean="0"/>
              <a:t>200 pt</a:t>
            </a:r>
            <a:r>
              <a:rPr lang="en-US" sz="1200" b="0" i="0" baseline="0" dirty="0" smtClean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Under </a:t>
            </a:r>
            <a:r>
              <a:rPr lang="en-US" sz="1200" b="1" i="0" baseline="0" dirty="0" smtClean="0"/>
              <a:t>Surface</a:t>
            </a:r>
            <a:r>
              <a:rPr lang="en-US" sz="1200" b="0" i="0" baseline="0" dirty="0" smtClean="0"/>
              <a:t>, click the button next to </a:t>
            </a:r>
            <a:r>
              <a:rPr lang="en-US" sz="1200" b="1" i="0" baseline="0" dirty="0" smtClean="0"/>
              <a:t>Material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Standard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Warm Matte </a:t>
            </a:r>
            <a:r>
              <a:rPr lang="en-US" sz="1200" b="0" i="0" baseline="0" dirty="0" smtClean="0"/>
              <a:t>(second option from the left). Click the button next to </a:t>
            </a:r>
            <a:r>
              <a:rPr lang="en-US" sz="1200" b="1" i="0" baseline="0" dirty="0" smtClean="0"/>
              <a:t>Lighting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Neutral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Soft</a:t>
            </a:r>
            <a:r>
              <a:rPr lang="en-US" sz="1200" b="0" i="0" baseline="0" dirty="0" smtClean="0"/>
              <a:t> (first row, third option from the left). In the </a:t>
            </a:r>
            <a:r>
              <a:rPr lang="en-US" sz="1200" b="1" i="0" baseline="0" dirty="0" smtClean="0"/>
              <a:t>Angle</a:t>
            </a:r>
            <a:r>
              <a:rPr lang="en-US" sz="1200" b="0" i="0" baseline="0" dirty="0" smtClean="0"/>
              <a:t> box, enter </a:t>
            </a:r>
            <a:r>
              <a:rPr lang="en-US" sz="1200" b="1" dirty="0" smtClean="0"/>
              <a:t>270°</a:t>
            </a:r>
            <a:r>
              <a:rPr lang="en-US" sz="1200" dirty="0" smtClean="0"/>
              <a:t>.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Shadow</a:t>
            </a:r>
            <a:r>
              <a:rPr lang="en-US" sz="1200" i="0" baseline="0" dirty="0" smtClean="0"/>
              <a:t> in the left pane, and then in the </a:t>
            </a:r>
            <a:r>
              <a:rPr lang="en-US" sz="1200" b="1" i="0" baseline="0" dirty="0" smtClean="0"/>
              <a:t>Shadow</a:t>
            </a:r>
            <a:r>
              <a:rPr lang="en-US" sz="1200" i="0" baseline="0" dirty="0" smtClean="0"/>
              <a:t> pane, click the button next to </a:t>
            </a:r>
            <a:r>
              <a:rPr lang="en-US" sz="1200" b="1" i="0" baseline="0" dirty="0" smtClean="0"/>
              <a:t>Presets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Perspective</a:t>
            </a:r>
            <a:r>
              <a:rPr lang="en-US" sz="1200" b="0" i="0" baseline="0" dirty="0" smtClean="0"/>
              <a:t>,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Perspective Diagonal Upper Right </a:t>
            </a:r>
            <a:r>
              <a:rPr lang="en-US" sz="1200" dirty="0" smtClean="0"/>
              <a:t>(first row, second option from the left). 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</a:t>
            </a:r>
            <a:r>
              <a:rPr lang="en-US" sz="1200" baseline="0" dirty="0" smtClean="0"/>
              <a:t> reproduce the text effects on this slide, do the following:</a:t>
            </a:r>
            <a:endParaRPr lang="en-US" sz="1200" dirty="0" smtClean="0"/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dirty="0" smtClean="0"/>
              <a:t>On the slide, right-click the rounded rectangle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Edit Text</a:t>
            </a:r>
            <a:r>
              <a:rPr lang="en-US" sz="1200" baseline="0" dirty="0" smtClean="0"/>
              <a:t>, then enter text.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text. </a:t>
            </a:r>
            <a:r>
              <a:rPr lang="en-US" sz="1200" i="0" baseline="0" dirty="0" smtClean="0"/>
              <a:t>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Arial Rounded MT Bold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and then select </a:t>
            </a:r>
            <a:r>
              <a:rPr lang="en-US" sz="1200" b="1" dirty="0" smtClean="0"/>
              <a:t>36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</a:t>
            </a:r>
            <a:r>
              <a:rPr lang="en-US" sz="1200" dirty="0" smtClean="0"/>
              <a:t>click </a:t>
            </a:r>
            <a:r>
              <a:rPr lang="en-US" sz="1200" b="1" dirty="0" smtClean="0"/>
              <a:t>Center </a:t>
            </a:r>
            <a:r>
              <a:rPr lang="en-US" sz="1200" baseline="0" dirty="0" smtClean="0"/>
              <a:t>to center the text within the rectangle</a:t>
            </a:r>
            <a:r>
              <a:rPr lang="en-US" sz="1200" i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Text Fill </a:t>
            </a:r>
            <a:r>
              <a:rPr lang="en-US" sz="1200" i="0" baseline="0" dirty="0" smtClean="0"/>
              <a:t>in the left pane, and then in the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Select </a:t>
            </a:r>
            <a:r>
              <a:rPr lang="en-US" sz="1200" b="1" i="0" baseline="0" dirty="0" smtClean="0"/>
              <a:t>Solid fill</a:t>
            </a:r>
            <a:r>
              <a:rPr lang="en-US" sz="1200" i="0" baseline="0" dirty="0" smtClean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Click the button next to </a:t>
            </a:r>
            <a:r>
              <a:rPr lang="en-US" sz="1200" b="1" i="0" baseline="0" dirty="0" smtClean="0"/>
              <a:t>Color</a:t>
            </a:r>
            <a:r>
              <a:rPr lang="en-US" sz="1200" i="0" baseline="0" dirty="0" smtClean="0"/>
              <a:t>, click </a:t>
            </a:r>
            <a:r>
              <a:rPr lang="en-US" sz="1200" b="1" i="0" baseline="0" dirty="0" smtClean="0"/>
              <a:t>More Colors</a:t>
            </a:r>
            <a:r>
              <a:rPr lang="en-US" sz="1200" i="0" baseline="0" dirty="0" smtClean="0"/>
              <a:t>, </a:t>
            </a:r>
            <a:r>
              <a:rPr lang="en-US" sz="1200" dirty="0" smtClean="0"/>
              <a:t>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130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101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58</a:t>
            </a:r>
            <a:r>
              <a:rPr lang="en-US" sz="1200" dirty="0" smtClean="0"/>
              <a:t>.</a:t>
            </a:r>
            <a:endParaRPr lang="en-US" sz="1200" i="0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Also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Shadow </a:t>
            </a:r>
            <a:r>
              <a:rPr lang="en-US" sz="1200" b="0" i="0" baseline="0" dirty="0" smtClean="0"/>
              <a:t>in the left pane, and then in the </a:t>
            </a:r>
            <a:r>
              <a:rPr lang="en-US" sz="1200" b="1" i="0" baseline="0" dirty="0" smtClean="0"/>
              <a:t>Shadow</a:t>
            </a:r>
            <a:r>
              <a:rPr lang="en-US" sz="1200" b="0" i="0" baseline="0" dirty="0" smtClean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Click the button next to </a:t>
            </a:r>
            <a:r>
              <a:rPr lang="en-US" sz="1200" b="1" i="0" baseline="0" dirty="0" smtClean="0"/>
              <a:t>Presets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Inner</a:t>
            </a:r>
            <a:r>
              <a:rPr lang="en-US" sz="1200" b="0" i="0" baseline="0" dirty="0" smtClean="0"/>
              <a:t> click </a:t>
            </a:r>
            <a:r>
              <a:rPr lang="en-US" sz="1200" b="1" dirty="0" smtClean="0"/>
              <a:t>Inside Diagonal Top Left</a:t>
            </a:r>
            <a:r>
              <a:rPr lang="en-US" sz="1200" dirty="0" smtClean="0"/>
              <a:t> (first row, first option from the left).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In the </a:t>
            </a:r>
            <a:r>
              <a:rPr lang="en-US" sz="1200" b="1" i="0" baseline="0" dirty="0" smtClean="0"/>
              <a:t>Transparency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25%</a:t>
            </a:r>
            <a:r>
              <a:rPr lang="en-US" sz="1200" b="0" i="0" baseline="0" dirty="0" smtClean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/>
              <a:t>In the </a:t>
            </a:r>
            <a:r>
              <a:rPr lang="en-US" sz="1200" b="1" i="0" baseline="0" dirty="0" smtClean="0"/>
              <a:t>Distance</a:t>
            </a:r>
            <a:r>
              <a:rPr lang="en-US" sz="1200" b="0" i="0" baseline="0" dirty="0" smtClean="0"/>
              <a:t> box, enter </a:t>
            </a:r>
            <a:r>
              <a:rPr lang="en-US" sz="1200" b="1" i="0" baseline="0" dirty="0" smtClean="0"/>
              <a:t>5 pt</a:t>
            </a:r>
            <a:r>
              <a:rPr lang="en-US" sz="1200" b="0" i="0" baseline="0" dirty="0" smtClean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i="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Direction</a:t>
            </a:r>
            <a:r>
              <a:rPr lang="en-US" sz="1200" dirty="0" smtClean="0"/>
              <a:t>, and then</a:t>
            </a:r>
            <a:r>
              <a:rPr lang="en-US" sz="1200" baseline="0" dirty="0" smtClean="0"/>
              <a:t> click</a:t>
            </a:r>
            <a:r>
              <a:rPr lang="en-US" sz="1200" dirty="0" smtClean="0"/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Also under </a:t>
            </a:r>
            <a:r>
              <a:rPr lang="en-US" sz="1200" b="1" dirty="0" smtClean="0"/>
              <a:t>Gradient stops</a:t>
            </a:r>
            <a:r>
              <a:rPr lang="en-US" sz="1200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0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196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178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152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45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and then </a:t>
            </a: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</a:t>
            </a:r>
            <a:r>
              <a:rPr lang="en-US" sz="1200" dirty="0" smtClean="0"/>
              <a:t>click </a:t>
            </a:r>
            <a:r>
              <a:rPr lang="en-US" sz="1200" b="1" dirty="0" smtClean="0"/>
              <a:t>Tan, Background 2,</a:t>
            </a:r>
            <a:r>
              <a:rPr lang="en-US" sz="1200" b="1" baseline="0" dirty="0" smtClean="0"/>
              <a:t> Darker 90% </a:t>
            </a:r>
            <a:r>
              <a:rPr lang="en-US" sz="1200" b="0" dirty="0" smtClean="0"/>
              <a:t>(sixth row, third option from the left</a:t>
            </a:r>
            <a:r>
              <a:rPr lang="en-US" sz="1200" b="0" baseline="0" dirty="0" smtClean="0"/>
              <a:t>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72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66</a:t>
            </a:r>
            <a:r>
              <a:rPr lang="en-US" sz="1200" dirty="0" smtClean="0"/>
              <a:t>, Green: </a:t>
            </a:r>
            <a:r>
              <a:rPr lang="en-US" sz="1200" b="1" dirty="0" smtClean="0"/>
              <a:t>62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50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dirty="0" smtClean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</a:t>
            </a:r>
            <a:r>
              <a:rPr lang="en-US" sz="1200" dirty="0" smtClean="0"/>
              <a:t> the </a:t>
            </a:r>
            <a:r>
              <a:rPr lang="en-US" sz="1200" b="1" dirty="0" smtClean="0"/>
              <a:t>Position </a:t>
            </a:r>
            <a:r>
              <a:rPr lang="en-US" sz="1200" dirty="0" smtClean="0"/>
              <a:t>box, enter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100</a:t>
            </a:r>
            <a:r>
              <a:rPr lang="en-US" sz="1200" b="1" dirty="0" smtClean="0"/>
              <a:t>%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149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128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107</a:t>
            </a:r>
            <a:r>
              <a:rPr lang="en-US" sz="1200" b="0" dirty="0" smtClean="0"/>
              <a:t>.</a:t>
            </a:r>
            <a:endParaRPr lang="en-US" sz="1400" b="0" baseline="0" dirty="0" smtClean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220788" y="460375"/>
            <a:ext cx="1770062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744A-DFFA-45CC-A3D2-92631CF6BA21}" type="datetime1">
              <a:rPr lang="en-US" smtClean="0"/>
              <a:t>10/8/2015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EBF-54C7-4A61-A9B7-A47126011B3B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BF0C-66EF-4C13-A093-44B0272E95B7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271C16CB-130B-46D7-A0B0-456F9999817E}" type="datetime1">
              <a:rPr lang="en-US" smtClean="0"/>
              <a:t>10/8/2015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J. Byrne 2015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70E6C587-338D-42BB-8FA4-5ECAFEBF85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9C20-2662-4FAE-94F6-C02F728A56D9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7F85-8249-4E0D-8A58-8A21E265179A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6D0E-F097-4B23-ABD4-6FE5CF1F02AF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60E4-145B-493E-B2C8-26588DCFA97A}" type="datetime1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133C-95F6-48F0-B735-91C623D75175}" type="datetime1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0C86-88DD-4BE1-8215-1A1FC5B69422}" type="datetime1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E2D0-B208-487D-9B30-07318B4A8E05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4EB5-C4EA-42C7-AA85-E6396E960E8A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DFB0DD-9CC3-4FE9-A64C-55870CA0B783}" type="datetime1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ppendaleactivities.org/fun_stuff.php?p=furniture_making_skills&amp;v=marquetry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600200"/>
            <a:ext cx="43434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Marquetry</a:t>
            </a:r>
            <a:r>
              <a:rPr lang="en-US" sz="36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 </a:t>
            </a: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6172200"/>
            <a:ext cx="5829300" cy="2590800"/>
          </a:xfrm>
        </p:spPr>
        <p:txBody>
          <a:bodyPr/>
          <a:lstStyle/>
          <a:p>
            <a:r>
              <a:rPr lang="en-US" sz="2400" b="1" dirty="0" smtClean="0"/>
              <a:t>Marquetry</a:t>
            </a:r>
            <a:r>
              <a:rPr lang="en-US" sz="2400" dirty="0" smtClean="0"/>
              <a:t> is the craft of covering a piece of furniture </a:t>
            </a:r>
            <a:r>
              <a:rPr lang="en-GB" sz="2400" dirty="0" smtClean="0"/>
              <a:t>with veneer in the form of a skilfully applied design, pattern or picture.</a:t>
            </a:r>
            <a:endParaRPr lang="en-US" sz="2400" dirty="0" smtClean="0"/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Byrne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6184"/>
            <a:ext cx="5829300" cy="700616"/>
          </a:xfrm>
        </p:spPr>
        <p:txBody>
          <a:bodyPr>
            <a:normAutofit/>
          </a:bodyPr>
          <a:lstStyle/>
          <a:p>
            <a:r>
              <a:rPr lang="en-GB" sz="3200" dirty="0"/>
              <a:t>Cutting </a:t>
            </a:r>
            <a:r>
              <a:rPr lang="en-GB" sz="3200" dirty="0" smtClean="0"/>
              <a:t>Marquetry Panels</a:t>
            </a:r>
            <a:endParaRPr lang="en-GB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45435"/>
            <a:ext cx="6019800" cy="680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The original pattern is glued onto some waste veneer.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 number of choice veneers are then sandwiched between two waste veneers and pinned together.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 bundle of veneers are the cut on a donkey / fret saw. As each section is cut out it is placed to one side.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4" name="Picture 4" descr="P0000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3937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9939"/>
          <a:stretch/>
        </p:blipFill>
        <p:spPr bwMode="auto">
          <a:xfrm>
            <a:off x="2925142" y="4521200"/>
            <a:ext cx="3634382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762000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/>
              <a:t>Donkey saw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83866" y="7666166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/>
              <a:t>The </a:t>
            </a:r>
            <a:r>
              <a:rPr lang="en-IE" sz="2400" dirty="0" err="1" smtClean="0"/>
              <a:t>Hegner</a:t>
            </a:r>
            <a:r>
              <a:rPr lang="en-IE" sz="2400" dirty="0" smtClean="0"/>
              <a:t> Multicut-1 </a:t>
            </a:r>
          </a:p>
          <a:p>
            <a:r>
              <a:rPr lang="en-IE" sz="2400" dirty="0" smtClean="0"/>
              <a:t>Fret saw</a:t>
            </a:r>
            <a:endParaRPr lang="en-IE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6184"/>
            <a:ext cx="5829300" cy="776816"/>
          </a:xfrm>
        </p:spPr>
        <p:txBody>
          <a:bodyPr>
            <a:normAutofit/>
          </a:bodyPr>
          <a:lstStyle/>
          <a:p>
            <a:r>
              <a:rPr lang="en-GB" sz="3200" dirty="0"/>
              <a:t>Cutting </a:t>
            </a:r>
            <a:r>
              <a:rPr lang="en-GB" sz="3200" dirty="0" smtClean="0"/>
              <a:t>Marquetry Panels</a:t>
            </a:r>
            <a:endParaRPr lang="en-GB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5829300" cy="731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One </a:t>
            </a:r>
            <a:r>
              <a:rPr lang="en-GB" sz="2400" dirty="0"/>
              <a:t>edge of each section of veneer is scorched by dipping it in hot sharp sand. This is called </a:t>
            </a:r>
            <a:r>
              <a:rPr lang="en-GB" sz="2400" b="1" dirty="0"/>
              <a:t>Sand shading </a:t>
            </a:r>
            <a:r>
              <a:rPr lang="en-GB" sz="2400" dirty="0"/>
              <a:t>and it gives the pattern a 3D effect.</a:t>
            </a:r>
          </a:p>
          <a:p>
            <a:r>
              <a:rPr lang="en-GB" sz="2400" dirty="0"/>
              <a:t>The pattern is then recreated using the different veneers to give a number of panels</a:t>
            </a:r>
            <a:r>
              <a:rPr lang="en-GB" sz="2400" dirty="0" smtClean="0"/>
              <a:t>.</a:t>
            </a:r>
            <a:r>
              <a:rPr lang="en-IE" sz="2400" dirty="0" smtClean="0"/>
              <a:t> </a:t>
            </a:r>
          </a:p>
          <a:p>
            <a:endParaRPr lang="en-IE" sz="2800" dirty="0" smtClean="0"/>
          </a:p>
          <a:p>
            <a:endParaRPr lang="en-IE" sz="2800" dirty="0" smtClean="0"/>
          </a:p>
          <a:p>
            <a:endParaRPr lang="en-IE" sz="2800" dirty="0" smtClean="0"/>
          </a:p>
          <a:p>
            <a:endParaRPr lang="en-IE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4" name="Picture 4" descr="Ec10%20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4648200" cy="455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716463"/>
            <a:ext cx="2478087" cy="3168650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200" y="4716463"/>
            <a:ext cx="2444750" cy="3168650"/>
          </a:xfrm>
          <a:prstGeom prst="rect">
            <a:avLst/>
          </a:prstGeom>
          <a:noFill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1519237"/>
            <a:ext cx="2879725" cy="2824163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/>
          <a:srcRect b="2936"/>
          <a:stretch>
            <a:fillRect/>
          </a:stretch>
        </p:blipFill>
        <p:spPr bwMode="auto">
          <a:xfrm>
            <a:off x="3429000" y="1627188"/>
            <a:ext cx="2952750" cy="279241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Same patterns using alternative veneers </a:t>
            </a:r>
            <a:r>
              <a:rPr lang="en-GB" dirty="0" smtClean="0"/>
              <a:t/>
            </a:r>
            <a:br>
              <a:rPr lang="en-GB" dirty="0" smtClean="0"/>
            </a:br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>
            <a:normAutofit/>
          </a:bodyPr>
          <a:lstStyle/>
          <a:p>
            <a:r>
              <a:rPr lang="en-GB" sz="3200" dirty="0"/>
              <a:t>Examples of Marquetry panels</a:t>
            </a:r>
          </a:p>
        </p:txBody>
      </p:sp>
      <p:pic>
        <p:nvPicPr>
          <p:cNvPr id="8197" name="Picture 5" descr="18-09-2007 11;59;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547813"/>
            <a:ext cx="4889500" cy="6985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>
            <a:noAutofit/>
          </a:bodyPr>
          <a:lstStyle/>
          <a:p>
            <a:r>
              <a:rPr lang="en-GB" sz="3200" dirty="0"/>
              <a:t>Floral patterns  </a:t>
            </a:r>
          </a:p>
        </p:txBody>
      </p:sp>
      <p:pic>
        <p:nvPicPr>
          <p:cNvPr id="22534" name="Picture 6" descr="FLORAL_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8775" y="1066800"/>
            <a:ext cx="3436938" cy="3455987"/>
          </a:xfrm>
        </p:spPr>
      </p:pic>
      <p:pic>
        <p:nvPicPr>
          <p:cNvPr id="22535" name="Picture 7" descr="FLORAL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4313" y="4800600"/>
            <a:ext cx="3833812" cy="33686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>
            <a:normAutofit/>
          </a:bodyPr>
          <a:lstStyle/>
          <a:p>
            <a:r>
              <a:rPr lang="en-GB" sz="3200" dirty="0"/>
              <a:t>Floral patterns  </a:t>
            </a:r>
          </a:p>
        </p:txBody>
      </p:sp>
      <p:pic>
        <p:nvPicPr>
          <p:cNvPr id="23560" name="Picture 8" descr="FLORAL_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6613" y="1403350"/>
            <a:ext cx="5113337" cy="3246438"/>
          </a:xfrm>
        </p:spPr>
      </p:pic>
      <p:pic>
        <p:nvPicPr>
          <p:cNvPr id="23561" name="Picture 9" descr="FLORAL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6325" y="5029200"/>
            <a:ext cx="4584700" cy="285591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CLAS_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4664" y="4283968"/>
            <a:ext cx="3153413" cy="2658888"/>
          </a:xfrm>
        </p:spPr>
      </p:pic>
      <p:pic>
        <p:nvPicPr>
          <p:cNvPr id="17418" name="Picture 10" descr="CLAS_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61048" y="971550"/>
            <a:ext cx="2595315" cy="3529013"/>
          </a:xfrm>
        </p:spPr>
      </p:pic>
      <p:pic>
        <p:nvPicPr>
          <p:cNvPr id="8" name="Picture 18" descr="CLAS_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6672" y="1043608"/>
            <a:ext cx="2947988" cy="2555875"/>
          </a:xfrm>
          <a:prstGeom prst="rect">
            <a:avLst/>
          </a:prstGeom>
        </p:spPr>
      </p:pic>
      <p:pic>
        <p:nvPicPr>
          <p:cNvPr id="9" name="Picture 15" descr="ROUND_SHELLS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89040" y="5652120"/>
            <a:ext cx="2663825" cy="26590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Byrne 2015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C587-338D-42BB-8FA4-5ECAFEBF85F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66184"/>
            <a:ext cx="6210300" cy="1234016"/>
          </a:xfrm>
        </p:spPr>
        <p:txBody>
          <a:bodyPr>
            <a:normAutofit/>
          </a:bodyPr>
          <a:lstStyle/>
          <a:p>
            <a:r>
              <a:rPr lang="en-IE" sz="3200" dirty="0" smtClean="0"/>
              <a:t>Table made in the American School of Marquetry </a:t>
            </a:r>
            <a:endParaRPr lang="en-IE" sz="3200" dirty="0"/>
          </a:p>
        </p:txBody>
      </p:sp>
      <p:pic>
        <p:nvPicPr>
          <p:cNvPr id="7" name="Picture 5" descr="amer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1"/>
            <a:ext cx="4343400" cy="40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7315200"/>
            <a:ext cx="632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smtClean="0">
                <a:solidFill>
                  <a:srgbClr val="00B0F0"/>
                </a:solidFill>
                <a:hlinkClick r:id="rId3"/>
              </a:rPr>
              <a:t>http://www.chippendaleactivities.org/fun_stuff.php?p=furniture_making_skills&amp;v=marquetry</a:t>
            </a:r>
            <a:endParaRPr lang="en-IE" sz="2400" dirty="0" smtClean="0">
              <a:solidFill>
                <a:srgbClr val="00B0F0"/>
              </a:solidFill>
            </a:endParaRPr>
          </a:p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248400"/>
            <a:ext cx="6484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/>
              <a:t>Thomas Chippendale  Master Furniture Maker</a:t>
            </a:r>
          </a:p>
          <a:p>
            <a:r>
              <a:rPr lang="en-IE" sz="2400" dirty="0" smtClean="0"/>
              <a:t>Demo by Jack Metcalfe. </a:t>
            </a:r>
            <a:endParaRPr lang="en-IE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Byrne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600200"/>
            <a:ext cx="43434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Picture </a:t>
            </a:r>
          </a:p>
          <a:p>
            <a:pPr algn="ctr"/>
            <a:r>
              <a:rPr lang="en-US" sz="48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Marquetry </a:t>
            </a:r>
            <a:endParaRPr lang="en-US" sz="48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6172200"/>
            <a:ext cx="5829300" cy="2590800"/>
          </a:xfrm>
        </p:spPr>
        <p:txBody>
          <a:bodyPr/>
          <a:lstStyle/>
          <a:p>
            <a:r>
              <a:rPr lang="en-US" sz="2400" b="1" dirty="0" smtClean="0"/>
              <a:t>Picture Marquetry</a:t>
            </a:r>
            <a:r>
              <a:rPr lang="en-US" sz="2400" dirty="0" smtClean="0"/>
              <a:t>  is creating beautiful </a:t>
            </a:r>
            <a:r>
              <a:rPr lang="en-GB" sz="2400" dirty="0" smtClean="0"/>
              <a:t>pictures using skilfully cut veneers. Care in choosing colour, grain direction and size is a learned skill. </a:t>
            </a:r>
            <a:endParaRPr lang="en-US" sz="2400" dirty="0" smtClean="0"/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>
            <a:normAutofit/>
          </a:bodyPr>
          <a:lstStyle/>
          <a:p>
            <a:r>
              <a:rPr lang="en-GB" sz="3200" dirty="0"/>
              <a:t>Picture Marquetry</a:t>
            </a:r>
          </a:p>
        </p:txBody>
      </p:sp>
      <p:pic>
        <p:nvPicPr>
          <p:cNvPr id="13321" name="Picture 9" descr="picture from vene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713" y="1042988"/>
            <a:ext cx="3309937" cy="3673475"/>
          </a:xfrm>
        </p:spPr>
      </p:pic>
      <p:pic>
        <p:nvPicPr>
          <p:cNvPr id="13320" name="Picture 8" descr="GLASSES from vene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63863" y="4859338"/>
            <a:ext cx="3344862" cy="38163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2800" y="4191000"/>
            <a:ext cx="296203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4801" y="609600"/>
            <a:ext cx="6248399" cy="800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Marquetry patterns were typically flowers, instruments, birds or landscape scenes, all made from different wood veneers. </a:t>
            </a:r>
          </a:p>
          <a:p>
            <a:r>
              <a:rPr lang="en-US" sz="2400" dirty="0" smtClean="0"/>
              <a:t>Wood veneers such as mahogany, walnut satinwood, tulipwood and many other exotic timbers.</a:t>
            </a:r>
          </a:p>
          <a:p>
            <a:r>
              <a:rPr lang="en-US" sz="2400" dirty="0" smtClean="0"/>
              <a:t>A French-style 19th-century marquetry desk.       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drawers display                                           flowers and vines                                          The desk is also                                          embellished with                                                gold ormolu on the                                                  Queen Anne–style                                                    legs.</a:t>
            </a:r>
            <a:endParaRPr lang="en-IE" sz="2400" dirty="0" smtClean="0"/>
          </a:p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80772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Image Houzz.com</a:t>
            </a:r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6184"/>
            <a:ext cx="6210300" cy="1005416"/>
          </a:xfrm>
        </p:spPr>
        <p:txBody>
          <a:bodyPr>
            <a:normAutofit/>
          </a:bodyPr>
          <a:lstStyle/>
          <a:p>
            <a:r>
              <a:rPr lang="en-IE" sz="3200" dirty="0" smtClean="0"/>
              <a:t>A Dutch Marquetry &amp; Inlaid Desk</a:t>
            </a:r>
            <a:endParaRPr lang="en-IE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286000"/>
            <a:ext cx="510772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6184"/>
            <a:ext cx="6134100" cy="1524000"/>
          </a:xfrm>
        </p:spPr>
        <p:txBody>
          <a:bodyPr>
            <a:normAutofit/>
          </a:bodyPr>
          <a:lstStyle/>
          <a:p>
            <a:r>
              <a:rPr lang="en-IE" sz="3200" dirty="0" smtClean="0"/>
              <a:t>Sheraton style hall table </a:t>
            </a:r>
            <a:r>
              <a:rPr lang="en-IE" sz="3200" dirty="0" smtClean="0"/>
              <a:t>     Circa </a:t>
            </a:r>
            <a:r>
              <a:rPr lang="en-IE" sz="3200" dirty="0" smtClean="0"/>
              <a:t>1890</a:t>
            </a:r>
            <a:endParaRPr lang="en-IE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0158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23368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105400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/>
              <a:t>Image </a:t>
            </a:r>
            <a:r>
              <a:rPr lang="en-IE" sz="2400" dirty="0" err="1" smtClean="0"/>
              <a:t>hydeparkantiques</a:t>
            </a:r>
            <a:r>
              <a:rPr lang="en-IE" sz="2400" dirty="0" smtClean="0"/>
              <a:t> .</a:t>
            </a:r>
            <a:r>
              <a:rPr lang="en-IE" sz="2400" dirty="0" smtClean="0"/>
              <a:t>com </a:t>
            </a:r>
            <a:endParaRPr lang="en-IE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1"/>
            <a:ext cx="369993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929216"/>
          </a:xfrm>
        </p:spPr>
        <p:txBody>
          <a:bodyPr>
            <a:normAutofit/>
          </a:bodyPr>
          <a:lstStyle/>
          <a:p>
            <a:r>
              <a:rPr lang="en-IE" sz="3200" dirty="0" smtClean="0"/>
              <a:t>Seaweed Marquerty </a:t>
            </a:r>
            <a:endParaRPr lang="en-I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5867400"/>
            <a:ext cx="5445443" cy="2616200"/>
          </a:xfrm>
        </p:spPr>
        <p:txBody>
          <a:bodyPr>
            <a:noAutofit/>
          </a:bodyPr>
          <a:lstStyle/>
          <a:p>
            <a:r>
              <a:rPr lang="en-IE" sz="2400" dirty="0" smtClean="0"/>
              <a:t>William &amp; Mary  circa 1705           value $68,000</a:t>
            </a:r>
          </a:p>
          <a:p>
            <a:r>
              <a:rPr lang="en-IE" sz="2400" dirty="0" smtClean="0"/>
              <a:t>This type of marquerty is very difficult  to carry out because of the size and complexity of the work.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Byrne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929216"/>
          </a:xfrm>
        </p:spPr>
        <p:txBody>
          <a:bodyPr>
            <a:normAutofit/>
          </a:bodyPr>
          <a:lstStyle/>
          <a:p>
            <a:r>
              <a:rPr lang="en-IE" sz="3200" dirty="0" smtClean="0"/>
              <a:t>Seaweed Marquerty </a:t>
            </a:r>
            <a:endParaRPr lang="en-I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6096000"/>
            <a:ext cx="5445443" cy="2616200"/>
          </a:xfrm>
        </p:spPr>
        <p:txBody>
          <a:bodyPr>
            <a:noAutofit/>
          </a:bodyPr>
          <a:lstStyle/>
          <a:p>
            <a:r>
              <a:rPr lang="en-IE" sz="2400" dirty="0" smtClean="0"/>
              <a:t>Seaweed marquetry is also machine manufactured example shown is from </a:t>
            </a:r>
            <a:r>
              <a:rPr lang="en-IE" sz="2400" dirty="0"/>
              <a:t>C</a:t>
            </a:r>
            <a:r>
              <a:rPr lang="en-IE" sz="2400" dirty="0" smtClean="0"/>
              <a:t>rispin </a:t>
            </a:r>
            <a:r>
              <a:rPr lang="en-IE" sz="2400" dirty="0" smtClean="0"/>
              <a:t>veneers. </a:t>
            </a:r>
            <a:endParaRPr lang="en-IE" sz="2400" dirty="0"/>
          </a:p>
        </p:txBody>
      </p:sp>
      <p:pic>
        <p:nvPicPr>
          <p:cNvPr id="5" name="Picture 8" descr="CLAS_6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71600"/>
            <a:ext cx="4140330" cy="3810000"/>
          </a:xfrm>
        </p:spPr>
      </p:pic>
      <p:sp>
        <p:nvSpPr>
          <p:cNvPr id="8" name="TextBox 7"/>
          <p:cNvSpPr txBox="1"/>
          <p:nvPr/>
        </p:nvSpPr>
        <p:spPr>
          <a:xfrm>
            <a:off x="1219200" y="5181600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/>
              <a:t>Image </a:t>
            </a:r>
            <a:r>
              <a:rPr lang="en-IE" sz="2400" dirty="0"/>
              <a:t>C</a:t>
            </a:r>
            <a:r>
              <a:rPr lang="en-IE" sz="2400" dirty="0" smtClean="0"/>
              <a:t>rispin </a:t>
            </a:r>
            <a:r>
              <a:rPr lang="en-IE" sz="2400" dirty="0" smtClean="0"/>
              <a:t>veneers </a:t>
            </a:r>
            <a:endParaRPr lang="en-IE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853016"/>
          </a:xfrm>
        </p:spPr>
        <p:txBody>
          <a:bodyPr>
            <a:normAutofit/>
          </a:bodyPr>
          <a:lstStyle/>
          <a:p>
            <a:r>
              <a:rPr lang="en-IE" sz="3200" dirty="0" smtClean="0"/>
              <a:t>Modern Marquetry </a:t>
            </a:r>
            <a:endParaRPr lang="en-IE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7162800"/>
            <a:ext cx="5943600" cy="16002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This pool table features several different wood grains. The different wood grains contrast one another beautifully.</a:t>
            </a:r>
          </a:p>
          <a:p>
            <a:endParaRPr lang="en-I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041" y="1600200"/>
            <a:ext cx="4117759" cy="521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67818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Image Houzz.com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Byrne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600200"/>
            <a:ext cx="43434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Classic</a:t>
            </a:r>
          </a:p>
          <a:p>
            <a:pPr algn="ctr"/>
            <a:r>
              <a:rPr lang="en-US" sz="48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Marquetry </a:t>
            </a:r>
            <a:endParaRPr lang="en-US" sz="48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6172200"/>
            <a:ext cx="5829300" cy="2590800"/>
          </a:xfrm>
        </p:spPr>
        <p:txBody>
          <a:bodyPr/>
          <a:lstStyle/>
          <a:p>
            <a:r>
              <a:rPr lang="en-US" sz="2400" b="1" dirty="0" smtClean="0"/>
              <a:t>Classic Marquetry</a:t>
            </a:r>
            <a:r>
              <a:rPr lang="en-US" sz="2400" dirty="0" smtClean="0"/>
              <a:t> is cutting several patterns at the same time. </a:t>
            </a:r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33401"/>
            <a:ext cx="6172200" cy="8286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IE" dirty="0" smtClean="0"/>
              <a:t>Many </a:t>
            </a:r>
            <a:r>
              <a:rPr lang="en-IE" dirty="0"/>
              <a:t>copies of the panel can be produced at the same time with very little effort</a:t>
            </a:r>
          </a:p>
          <a:p>
            <a:pPr>
              <a:lnSpc>
                <a:spcPct val="90000"/>
              </a:lnSpc>
            </a:pPr>
            <a:r>
              <a:rPr lang="en-IE" dirty="0"/>
              <a:t>Identical copies of the original design are made using a "machine a pique". </a:t>
            </a:r>
            <a:endParaRPr lang="en-IE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dirty="0"/>
          </a:p>
          <a:p>
            <a:pPr>
              <a:lnSpc>
                <a:spcPct val="90000"/>
              </a:lnSpc>
            </a:pPr>
            <a:r>
              <a:rPr lang="en-IE" dirty="0"/>
              <a:t>This machine is like a system for making tattoos, and is used to pick the design onto a Kraft paper. </a:t>
            </a:r>
          </a:p>
          <a:p>
            <a:pPr>
              <a:lnSpc>
                <a:spcPct val="90000"/>
              </a:lnSpc>
            </a:pPr>
            <a:r>
              <a:rPr lang="en-IE" dirty="0"/>
              <a:t>This "picked" pattern is used to create a dozen exact copies, which are cut up in the process. </a:t>
            </a:r>
          </a:p>
          <a:p>
            <a:pPr>
              <a:lnSpc>
                <a:spcPct val="90000"/>
              </a:lnSpc>
            </a:pPr>
            <a:r>
              <a:rPr lang="en-IE" dirty="0"/>
              <a:t>The original "picked" pattern is saved for future use, and often remains usable for many decades.</a:t>
            </a:r>
            <a:r>
              <a:rPr lang="en-GB" dirty="0"/>
              <a:t> </a:t>
            </a:r>
          </a:p>
        </p:txBody>
      </p:sp>
      <p:pic>
        <p:nvPicPr>
          <p:cNvPr id="6148" name="Picture 4" descr="P0000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4072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Byrne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</TotalTime>
  <Words>3850</Words>
  <Application>Microsoft Office PowerPoint</Application>
  <PresentationFormat>On-screen Show (4:3)</PresentationFormat>
  <Paragraphs>268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PowerPoint Presentation</vt:lpstr>
      <vt:lpstr>PowerPoint Presentation</vt:lpstr>
      <vt:lpstr>A Dutch Marquetry &amp; Inlaid Desk</vt:lpstr>
      <vt:lpstr>Sheraton style hall table      Circa 1890</vt:lpstr>
      <vt:lpstr>Seaweed Marquerty </vt:lpstr>
      <vt:lpstr>Seaweed Marquerty </vt:lpstr>
      <vt:lpstr>Modern Marquetry </vt:lpstr>
      <vt:lpstr>PowerPoint Presentation</vt:lpstr>
      <vt:lpstr>PowerPoint Presentation</vt:lpstr>
      <vt:lpstr>Cutting Marquetry Panels</vt:lpstr>
      <vt:lpstr>Cutting Marquetry Panels</vt:lpstr>
      <vt:lpstr>Same patterns using alternative veneers  </vt:lpstr>
      <vt:lpstr>Examples of Marquetry panels</vt:lpstr>
      <vt:lpstr>Floral patterns  </vt:lpstr>
      <vt:lpstr>Floral patterns  </vt:lpstr>
      <vt:lpstr>PowerPoint Presentation</vt:lpstr>
      <vt:lpstr>Table made in the American School of Marquetry </vt:lpstr>
      <vt:lpstr>PowerPoint Presentation</vt:lpstr>
      <vt:lpstr>Picture Marquetry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Jennifer Byrne</cp:lastModifiedBy>
  <cp:revision>29</cp:revision>
  <dcterms:created xsi:type="dcterms:W3CDTF">2006-08-16T00:00:00Z</dcterms:created>
  <dcterms:modified xsi:type="dcterms:W3CDTF">2015-10-08T16:29:06Z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