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4"/>
  </p:notesMasterIdLst>
  <p:handoutMasterIdLst>
    <p:handoutMasterId r:id="rId15"/>
  </p:handoutMasterIdLst>
  <p:sldIdLst>
    <p:sldId id="256" r:id="rId2"/>
    <p:sldId id="263" r:id="rId3"/>
    <p:sldId id="277" r:id="rId4"/>
    <p:sldId id="275" r:id="rId5"/>
    <p:sldId id="274" r:id="rId6"/>
    <p:sldId id="281" r:id="rId7"/>
    <p:sldId id="269" r:id="rId8"/>
    <p:sldId id="266" r:id="rId9"/>
    <p:sldId id="259" r:id="rId10"/>
    <p:sldId id="273" r:id="rId11"/>
    <p:sldId id="270" r:id="rId12"/>
    <p:sldId id="272" r:id="rId13"/>
  </p:sldIdLst>
  <p:sldSz cx="6858000" cy="9144000" type="screen4x3"/>
  <p:notesSz cx="6834188" cy="9979025"/>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888" y="-72"/>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62275"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defTabSz="909638">
              <a:defRPr sz="1200"/>
            </a:lvl1pPr>
          </a:lstStyle>
          <a:p>
            <a:pPr>
              <a:defRPr/>
            </a:pPr>
            <a:endParaRPr lang="en-GB"/>
          </a:p>
        </p:txBody>
      </p:sp>
      <p:sp>
        <p:nvSpPr>
          <p:cNvPr id="21507" name="Rectangle 3"/>
          <p:cNvSpPr>
            <a:spLocks noGrp="1" noChangeArrowheads="1"/>
          </p:cNvSpPr>
          <p:nvPr>
            <p:ph type="dt" sz="quarter" idx="1"/>
          </p:nvPr>
        </p:nvSpPr>
        <p:spPr bwMode="auto">
          <a:xfrm>
            <a:off x="3871913" y="0"/>
            <a:ext cx="2960687" cy="500063"/>
          </a:xfrm>
          <a:prstGeom prst="rect">
            <a:avLst/>
          </a:prstGeom>
          <a:noFill/>
          <a:ln w="9525">
            <a:noFill/>
            <a:miter lim="800000"/>
            <a:headEnd/>
            <a:tailEnd/>
          </a:ln>
          <a:effectLst/>
        </p:spPr>
        <p:txBody>
          <a:bodyPr vert="horz" wrap="square" lIns="90910" tIns="45455" rIns="90910" bIns="45455" numCol="1" anchor="t" anchorCtr="0" compatLnSpc="1">
            <a:prstTxWarp prst="textNoShape">
              <a:avLst/>
            </a:prstTxWarp>
          </a:bodyPr>
          <a:lstStyle>
            <a:lvl1pPr algn="r" defTabSz="909638">
              <a:defRPr sz="1200"/>
            </a:lvl1pPr>
          </a:lstStyle>
          <a:p>
            <a:pPr>
              <a:defRPr/>
            </a:pPr>
            <a:endParaRPr lang="en-GB"/>
          </a:p>
        </p:txBody>
      </p:sp>
      <p:sp>
        <p:nvSpPr>
          <p:cNvPr id="21508" name="Rectangle 4"/>
          <p:cNvSpPr>
            <a:spLocks noGrp="1" noChangeArrowheads="1"/>
          </p:cNvSpPr>
          <p:nvPr>
            <p:ph type="ftr" sz="quarter" idx="2"/>
          </p:nvPr>
        </p:nvSpPr>
        <p:spPr bwMode="auto">
          <a:xfrm>
            <a:off x="0" y="9477375"/>
            <a:ext cx="2962275"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defTabSz="909638">
              <a:defRPr sz="1200"/>
            </a:lvl1pPr>
          </a:lstStyle>
          <a:p>
            <a:pPr>
              <a:defRPr/>
            </a:pPr>
            <a:endParaRPr lang="en-GB"/>
          </a:p>
        </p:txBody>
      </p:sp>
      <p:sp>
        <p:nvSpPr>
          <p:cNvPr id="21509" name="Rectangle 5"/>
          <p:cNvSpPr>
            <a:spLocks noGrp="1" noChangeArrowheads="1"/>
          </p:cNvSpPr>
          <p:nvPr>
            <p:ph type="sldNum" sz="quarter" idx="3"/>
          </p:nvPr>
        </p:nvSpPr>
        <p:spPr bwMode="auto">
          <a:xfrm>
            <a:off x="3871913" y="9477375"/>
            <a:ext cx="2960687" cy="500063"/>
          </a:xfrm>
          <a:prstGeom prst="rect">
            <a:avLst/>
          </a:prstGeom>
          <a:noFill/>
          <a:ln w="9525">
            <a:noFill/>
            <a:miter lim="800000"/>
            <a:headEnd/>
            <a:tailEnd/>
          </a:ln>
          <a:effectLst/>
        </p:spPr>
        <p:txBody>
          <a:bodyPr vert="horz" wrap="square" lIns="90910" tIns="45455" rIns="90910" bIns="45455" numCol="1" anchor="b" anchorCtr="0" compatLnSpc="1">
            <a:prstTxWarp prst="textNoShape">
              <a:avLst/>
            </a:prstTxWarp>
          </a:bodyPr>
          <a:lstStyle>
            <a:lvl1pPr algn="r" defTabSz="909638">
              <a:defRPr sz="1200"/>
            </a:lvl1pPr>
          </a:lstStyle>
          <a:p>
            <a:pPr>
              <a:defRPr/>
            </a:pPr>
            <a:fld id="{87DAC51B-5795-4FB7-8328-C17C734E2C6E}" type="slidenum">
              <a:rPr lang="en-GB"/>
              <a:pPr>
                <a:defRPr/>
              </a:pPr>
              <a:t>‹#›</a:t>
            </a:fld>
            <a:endParaRPr lang="en-GB"/>
          </a:p>
        </p:txBody>
      </p:sp>
    </p:spTree>
    <p:extLst>
      <p:ext uri="{BB962C8B-B14F-4D97-AF65-F5344CB8AC3E}">
        <p14:creationId xmlns:p14="http://schemas.microsoft.com/office/powerpoint/2010/main" val="349984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62275" cy="498475"/>
          </a:xfrm>
          <a:prstGeom prst="rect">
            <a:avLst/>
          </a:prstGeom>
        </p:spPr>
        <p:txBody>
          <a:bodyPr vert="horz" lIns="91440" tIns="45720" rIns="91440" bIns="45720" rtlCol="0"/>
          <a:lstStyle>
            <a:lvl1pPr algn="l">
              <a:defRPr sz="1200"/>
            </a:lvl1pPr>
          </a:lstStyle>
          <a:p>
            <a:pPr>
              <a:defRPr/>
            </a:pPr>
            <a:endParaRPr lang="en-IE"/>
          </a:p>
        </p:txBody>
      </p:sp>
      <p:sp>
        <p:nvSpPr>
          <p:cNvPr id="3" name="Date Placeholder 2"/>
          <p:cNvSpPr>
            <a:spLocks noGrp="1"/>
          </p:cNvSpPr>
          <p:nvPr>
            <p:ph type="dt" idx="1"/>
          </p:nvPr>
        </p:nvSpPr>
        <p:spPr>
          <a:xfrm>
            <a:off x="3871913" y="0"/>
            <a:ext cx="2960687" cy="498475"/>
          </a:xfrm>
          <a:prstGeom prst="rect">
            <a:avLst/>
          </a:prstGeom>
        </p:spPr>
        <p:txBody>
          <a:bodyPr vert="horz" lIns="91440" tIns="45720" rIns="91440" bIns="45720" rtlCol="0"/>
          <a:lstStyle>
            <a:lvl1pPr algn="r">
              <a:defRPr sz="1200"/>
            </a:lvl1pPr>
          </a:lstStyle>
          <a:p>
            <a:pPr>
              <a:defRPr/>
            </a:pPr>
            <a:fld id="{4D6BAF64-B1FC-45D4-856B-DDE02E9DA911}" type="datetimeFigureOut">
              <a:rPr lang="en-IE"/>
              <a:pPr>
                <a:defRPr/>
              </a:pPr>
              <a:t>29/09/2016</a:t>
            </a:fld>
            <a:endParaRPr lang="en-IE"/>
          </a:p>
        </p:txBody>
      </p:sp>
      <p:sp>
        <p:nvSpPr>
          <p:cNvPr id="4" name="Slide Image Placeholder 3"/>
          <p:cNvSpPr>
            <a:spLocks noGrp="1" noRot="1" noChangeAspect="1"/>
          </p:cNvSpPr>
          <p:nvPr>
            <p:ph type="sldImg" idx="2"/>
          </p:nvPr>
        </p:nvSpPr>
        <p:spPr>
          <a:xfrm>
            <a:off x="2014538" y="747713"/>
            <a:ext cx="2806700" cy="3743325"/>
          </a:xfrm>
          <a:prstGeom prst="rect">
            <a:avLst/>
          </a:prstGeom>
          <a:noFill/>
          <a:ln w="12700">
            <a:solidFill>
              <a:prstClr val="black"/>
            </a:solidFill>
          </a:ln>
        </p:spPr>
        <p:txBody>
          <a:bodyPr vert="horz" lIns="91440" tIns="45720" rIns="91440" bIns="45720" rtlCol="0" anchor="ctr"/>
          <a:lstStyle/>
          <a:p>
            <a:pPr lvl="0"/>
            <a:endParaRPr lang="en-IE" noProof="0" smtClean="0"/>
          </a:p>
        </p:txBody>
      </p:sp>
      <p:sp>
        <p:nvSpPr>
          <p:cNvPr id="5" name="Notes Placeholder 4"/>
          <p:cNvSpPr>
            <a:spLocks noGrp="1"/>
          </p:cNvSpPr>
          <p:nvPr>
            <p:ph type="body" sz="quarter" idx="3"/>
          </p:nvPr>
        </p:nvSpPr>
        <p:spPr>
          <a:xfrm>
            <a:off x="684213" y="4740275"/>
            <a:ext cx="5467350" cy="4491038"/>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E" noProof="0" smtClean="0"/>
          </a:p>
        </p:txBody>
      </p:sp>
      <p:sp>
        <p:nvSpPr>
          <p:cNvPr id="6" name="Footer Placeholder 5"/>
          <p:cNvSpPr>
            <a:spLocks noGrp="1"/>
          </p:cNvSpPr>
          <p:nvPr>
            <p:ph type="ftr" sz="quarter" idx="4"/>
          </p:nvPr>
        </p:nvSpPr>
        <p:spPr>
          <a:xfrm>
            <a:off x="0" y="9478963"/>
            <a:ext cx="2962275" cy="498475"/>
          </a:xfrm>
          <a:prstGeom prst="rect">
            <a:avLst/>
          </a:prstGeom>
        </p:spPr>
        <p:txBody>
          <a:bodyPr vert="horz" lIns="91440" tIns="45720" rIns="91440" bIns="45720" rtlCol="0" anchor="b"/>
          <a:lstStyle>
            <a:lvl1pPr algn="l">
              <a:defRPr sz="1200"/>
            </a:lvl1pPr>
          </a:lstStyle>
          <a:p>
            <a:pPr>
              <a:defRPr/>
            </a:pPr>
            <a:endParaRPr lang="en-IE"/>
          </a:p>
        </p:txBody>
      </p:sp>
      <p:sp>
        <p:nvSpPr>
          <p:cNvPr id="7" name="Slide Number Placeholder 6"/>
          <p:cNvSpPr>
            <a:spLocks noGrp="1"/>
          </p:cNvSpPr>
          <p:nvPr>
            <p:ph type="sldNum" sz="quarter" idx="5"/>
          </p:nvPr>
        </p:nvSpPr>
        <p:spPr>
          <a:xfrm>
            <a:off x="3871913" y="9478963"/>
            <a:ext cx="2960687" cy="498475"/>
          </a:xfrm>
          <a:prstGeom prst="rect">
            <a:avLst/>
          </a:prstGeom>
        </p:spPr>
        <p:txBody>
          <a:bodyPr vert="horz" lIns="91440" tIns="45720" rIns="91440" bIns="45720" rtlCol="0" anchor="b"/>
          <a:lstStyle>
            <a:lvl1pPr algn="r">
              <a:defRPr sz="1200"/>
            </a:lvl1pPr>
          </a:lstStyle>
          <a:p>
            <a:pPr>
              <a:defRPr/>
            </a:pPr>
            <a:fld id="{DB248005-45C4-4361-9074-3263F0FBCF84}" type="slidenum">
              <a:rPr lang="en-IE"/>
              <a:pPr>
                <a:defRPr/>
              </a:pPr>
              <a:t>‹#›</a:t>
            </a:fld>
            <a:endParaRPr lang="en-IE"/>
          </a:p>
        </p:txBody>
      </p:sp>
    </p:spTree>
    <p:extLst>
      <p:ext uri="{BB962C8B-B14F-4D97-AF65-F5344CB8AC3E}">
        <p14:creationId xmlns:p14="http://schemas.microsoft.com/office/powerpoint/2010/main" val="38378603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3"/>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ed Rectangle 5"/>
          <p:cNvSpPr/>
          <p:nvPr/>
        </p:nvSpPr>
        <p:spPr>
          <a:xfrm>
            <a:off x="313947" y="578883"/>
            <a:ext cx="6230107" cy="414528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Title 4"/>
          <p:cNvSpPr>
            <a:spLocks noGrp="1"/>
          </p:cNvSpPr>
          <p:nvPr>
            <p:ph type="ctrTitle"/>
          </p:nvPr>
        </p:nvSpPr>
        <p:spPr>
          <a:xfrm>
            <a:off x="541782" y="2426941"/>
            <a:ext cx="5829300" cy="24384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541782" y="4913376"/>
            <a:ext cx="5829300" cy="12192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endParaRPr lang="en-GB"/>
          </a:p>
        </p:txBody>
      </p:sp>
      <p:sp>
        <p:nvSpPr>
          <p:cNvPr id="8" name="Footer Placeholder 7"/>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9" name="Slide Number Placeholder 10"/>
          <p:cNvSpPr>
            <a:spLocks noGrp="1"/>
          </p:cNvSpPr>
          <p:nvPr>
            <p:ph type="sldNum" sz="quarter" idx="12"/>
          </p:nvPr>
        </p:nvSpPr>
        <p:spPr/>
        <p:txBody>
          <a:bodyPr/>
          <a:lstStyle>
            <a:lvl1pPr>
              <a:defRPr/>
            </a:lvl1pPr>
            <a:extLst/>
          </a:lstStyle>
          <a:p>
            <a:pPr>
              <a:defRPr/>
            </a:pPr>
            <a:fld id="{923AB8C1-EB2C-4A92-8959-6579C41D57CB}"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377190" y="707136"/>
            <a:ext cx="6137910" cy="5583936"/>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66C62F50-4FAA-4415-B4D4-87757CB54CF5}"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711206"/>
            <a:ext cx="1485900" cy="70103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00050" y="711204"/>
            <a:ext cx="4457700" cy="70104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0D32D80C-3670-4D63-95D1-5A6043A42B1A}"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377190" y="707136"/>
            <a:ext cx="6137910" cy="5583936"/>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endParaRPr lang="en-GB"/>
          </a:p>
        </p:txBody>
      </p:sp>
      <p:sp>
        <p:nvSpPr>
          <p:cNvPr id="5"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6" name="Slide Number Placeholder 4"/>
          <p:cNvSpPr>
            <a:spLocks noGrp="1"/>
          </p:cNvSpPr>
          <p:nvPr>
            <p:ph type="sldNum" sz="quarter" idx="12"/>
          </p:nvPr>
        </p:nvSpPr>
        <p:spPr/>
        <p:txBody>
          <a:bodyPr/>
          <a:lstStyle>
            <a:lvl1pPr>
              <a:defRPr/>
            </a:lvl1pPr>
          </a:lstStyle>
          <a:p>
            <a:pPr>
              <a:defRPr/>
            </a:pPr>
            <a:fld id="{0FC3D87C-6FC5-44DA-82A5-D45E8769515D}"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3"/>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ounded Rectangle 4"/>
          <p:cNvSpPr/>
          <p:nvPr/>
        </p:nvSpPr>
        <p:spPr>
          <a:xfrm>
            <a:off x="313947" y="578883"/>
            <a:ext cx="6230107" cy="578843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351258" y="6571488"/>
            <a:ext cx="6137910" cy="902208"/>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51258" y="7499312"/>
            <a:ext cx="6137910" cy="560832"/>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GB"/>
          </a:p>
        </p:txBody>
      </p:sp>
      <p:sp>
        <p:nvSpPr>
          <p:cNvPr id="7" name="Footer Placeholder 4"/>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8" name="Slide Number Placeholder 5"/>
          <p:cNvSpPr>
            <a:spLocks noGrp="1"/>
          </p:cNvSpPr>
          <p:nvPr>
            <p:ph type="sldNum" sz="quarter" idx="12"/>
          </p:nvPr>
        </p:nvSpPr>
        <p:spPr/>
        <p:txBody>
          <a:bodyPr/>
          <a:lstStyle>
            <a:lvl1pPr>
              <a:defRPr/>
            </a:lvl1pPr>
            <a:extLst/>
          </a:lstStyle>
          <a:p>
            <a:pPr>
              <a:defRPr/>
            </a:pPr>
            <a:fld id="{C794CC4C-EF6C-47E1-A0B0-B4846CC06C4A}"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385764" y="707136"/>
            <a:ext cx="2948940" cy="585216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66520" y="707136"/>
            <a:ext cx="2948940" cy="585216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7" name="Slide Number Placeholder 4"/>
          <p:cNvSpPr>
            <a:spLocks noGrp="1"/>
          </p:cNvSpPr>
          <p:nvPr>
            <p:ph type="sldNum" sz="quarter" idx="12"/>
          </p:nvPr>
        </p:nvSpPr>
        <p:spPr/>
        <p:txBody>
          <a:bodyPr/>
          <a:lstStyle>
            <a:lvl1pPr>
              <a:defRPr/>
            </a:lvl1pPr>
          </a:lstStyle>
          <a:p>
            <a:pPr>
              <a:defRPr/>
            </a:pPr>
            <a:fld id="{862C6345-7481-4641-8414-97AFAA978601}"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77190" y="6644640"/>
            <a:ext cx="6137910" cy="140208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455418" y="772584"/>
            <a:ext cx="2948940" cy="1056216"/>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3489127" y="772584"/>
            <a:ext cx="2948940" cy="1056216"/>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5418" y="1930400"/>
            <a:ext cx="2948940" cy="465328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3489127" y="1930400"/>
            <a:ext cx="2948940" cy="465328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endParaRPr lang="en-GB"/>
          </a:p>
        </p:txBody>
      </p:sp>
      <p:sp>
        <p:nvSpPr>
          <p:cNvPr id="8"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9" name="Slide Number Placeholder 4"/>
          <p:cNvSpPr>
            <a:spLocks noGrp="1"/>
          </p:cNvSpPr>
          <p:nvPr>
            <p:ph type="sldNum" sz="quarter" idx="12"/>
          </p:nvPr>
        </p:nvSpPr>
        <p:spPr/>
        <p:txBody>
          <a:bodyPr/>
          <a:lstStyle>
            <a:lvl1pPr>
              <a:defRPr/>
            </a:lvl1pPr>
          </a:lstStyle>
          <a:p>
            <a:pPr>
              <a:defRPr/>
            </a:pPr>
            <a:fld id="{0932BD64-47DF-43E1-862F-4AD30FECAD24}"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endParaRPr lang="en-GB"/>
          </a:p>
        </p:txBody>
      </p:sp>
      <p:sp>
        <p:nvSpPr>
          <p:cNvPr id="4"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5" name="Slide Number Placeholder 4"/>
          <p:cNvSpPr>
            <a:spLocks noGrp="1"/>
          </p:cNvSpPr>
          <p:nvPr>
            <p:ph type="sldNum" sz="quarter" idx="12"/>
          </p:nvPr>
        </p:nvSpPr>
        <p:spPr/>
        <p:txBody>
          <a:bodyPr/>
          <a:lstStyle>
            <a:lvl1pPr>
              <a:defRPr/>
            </a:lvl1pPr>
          </a:lstStyle>
          <a:p>
            <a:pPr>
              <a:defRPr/>
            </a:pPr>
            <a:fld id="{68FF8E9E-78B5-47BD-AC31-9220C7763C46}"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1"/>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3" name="Date Placeholder 1"/>
          <p:cNvSpPr>
            <a:spLocks noGrp="1"/>
          </p:cNvSpPr>
          <p:nvPr>
            <p:ph type="dt" sz="half" idx="10"/>
          </p:nvPr>
        </p:nvSpPr>
        <p:spPr/>
        <p:txBody>
          <a:bodyPr/>
          <a:lstStyle>
            <a:lvl1pPr>
              <a:defRPr/>
            </a:lvl1pPr>
            <a:extLst/>
          </a:lstStyle>
          <a:p>
            <a:pPr>
              <a:defRPr/>
            </a:pPr>
            <a:endParaRPr lang="en-GB"/>
          </a:p>
        </p:txBody>
      </p:sp>
      <p:sp>
        <p:nvSpPr>
          <p:cNvPr id="4" name="Footer Placeholder 2"/>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5" name="Slide Number Placeholder 3"/>
          <p:cNvSpPr>
            <a:spLocks noGrp="1"/>
          </p:cNvSpPr>
          <p:nvPr>
            <p:ph type="sldNum" sz="quarter" idx="12"/>
          </p:nvPr>
        </p:nvSpPr>
        <p:spPr/>
        <p:txBody>
          <a:bodyPr/>
          <a:lstStyle>
            <a:lvl1pPr>
              <a:defRPr/>
            </a:lvl1pPr>
            <a:extLst/>
          </a:lstStyle>
          <a:p>
            <a:pPr>
              <a:defRPr/>
            </a:pPr>
            <a:fld id="{147473BB-AFF1-4F9D-B280-E9298C6D6438}"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54088" y="711200"/>
            <a:ext cx="2228850" cy="12192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4154135" y="1930403"/>
            <a:ext cx="2228850" cy="5608149"/>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571030" y="1240192"/>
            <a:ext cx="3469619" cy="6299203"/>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endParaRPr lang="en-GB"/>
          </a:p>
        </p:txBody>
      </p:sp>
      <p:sp>
        <p:nvSpPr>
          <p:cNvPr id="6" name="Footer Placeholder 17"/>
          <p:cNvSpPr>
            <a:spLocks noGrp="1"/>
          </p:cNvSpPr>
          <p:nvPr>
            <p:ph type="ftr" sz="quarter" idx="11"/>
          </p:nvPr>
        </p:nvSpPr>
        <p:spPr/>
        <p:txBody>
          <a:bodyPr/>
          <a:lstStyle>
            <a:lvl1pPr>
              <a:defRPr/>
            </a:lvl1pPr>
          </a:lstStyle>
          <a:p>
            <a:pPr>
              <a:defRPr/>
            </a:pPr>
            <a:r>
              <a:rPr lang="en-GB" smtClean="0"/>
              <a:t>J.Byrne 2016</a:t>
            </a:r>
            <a:endParaRPr lang="en-GB"/>
          </a:p>
        </p:txBody>
      </p:sp>
      <p:sp>
        <p:nvSpPr>
          <p:cNvPr id="7" name="Slide Number Placeholder 4"/>
          <p:cNvSpPr>
            <a:spLocks noGrp="1"/>
          </p:cNvSpPr>
          <p:nvPr>
            <p:ph type="sldNum" sz="quarter" idx="12"/>
          </p:nvPr>
        </p:nvSpPr>
        <p:spPr/>
        <p:txBody>
          <a:bodyPr/>
          <a:lstStyle>
            <a:lvl1pPr>
              <a:defRPr/>
            </a:lvl1pPr>
          </a:lstStyle>
          <a:p>
            <a:pPr>
              <a:defRPr/>
            </a:pPr>
            <a:fld id="{0685D892-8E85-4061-8E3F-3EF75DC92B50}"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4"/>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6" name="Round Single Corner Rectangle 5"/>
          <p:cNvSpPr/>
          <p:nvPr/>
        </p:nvSpPr>
        <p:spPr>
          <a:xfrm>
            <a:off x="4800600" y="579438"/>
            <a:ext cx="1743075" cy="57912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 name="Title 1"/>
          <p:cNvSpPr>
            <a:spLocks noGrp="1"/>
          </p:cNvSpPr>
          <p:nvPr>
            <p:ph type="title"/>
          </p:nvPr>
        </p:nvSpPr>
        <p:spPr>
          <a:xfrm>
            <a:off x="342900" y="6682741"/>
            <a:ext cx="6172200" cy="140208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4847034" y="711200"/>
            <a:ext cx="1680210" cy="5615307"/>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316110" y="581024"/>
            <a:ext cx="4443984" cy="57912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endParaRPr lang="en-GB"/>
          </a:p>
        </p:txBody>
      </p:sp>
      <p:sp>
        <p:nvSpPr>
          <p:cNvPr id="8" name="Footer Placeholder 5"/>
          <p:cNvSpPr>
            <a:spLocks noGrp="1"/>
          </p:cNvSpPr>
          <p:nvPr>
            <p:ph type="ftr" sz="quarter" idx="11"/>
          </p:nvPr>
        </p:nvSpPr>
        <p:spPr/>
        <p:txBody>
          <a:bodyPr/>
          <a:lstStyle>
            <a:lvl1pPr>
              <a:defRPr smtClean="0"/>
            </a:lvl1pPr>
            <a:extLst/>
          </a:lstStyle>
          <a:p>
            <a:pPr>
              <a:defRPr/>
            </a:pPr>
            <a:r>
              <a:rPr lang="en-GB" smtClean="0"/>
              <a:t>J.Byrne 2016</a:t>
            </a:r>
            <a:endParaRPr lang="en-GB"/>
          </a:p>
        </p:txBody>
      </p:sp>
      <p:sp>
        <p:nvSpPr>
          <p:cNvPr id="9" name="Slide Number Placeholder 6"/>
          <p:cNvSpPr>
            <a:spLocks noGrp="1"/>
          </p:cNvSpPr>
          <p:nvPr>
            <p:ph type="sldNum" sz="quarter" idx="12"/>
          </p:nvPr>
        </p:nvSpPr>
        <p:spPr/>
        <p:txBody>
          <a:bodyPr/>
          <a:lstStyle>
            <a:lvl1pPr>
              <a:defRPr/>
            </a:lvl1pPr>
            <a:extLst/>
          </a:lstStyle>
          <a:p>
            <a:pPr>
              <a:defRPr/>
            </a:pPr>
            <a:fld id="{9E561A43-ADE5-44E7-9534-10DCE36A95A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228600" y="438150"/>
            <a:ext cx="6399213" cy="8262938"/>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ounded Rectangle 8"/>
          <p:cNvSpPr/>
          <p:nvPr/>
        </p:nvSpPr>
        <p:spPr>
          <a:xfrm>
            <a:off x="313947" y="578883"/>
            <a:ext cx="6230107" cy="73152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Title Placeholder 12"/>
          <p:cNvSpPr>
            <a:spLocks noGrp="1"/>
          </p:cNvSpPr>
          <p:nvPr>
            <p:ph type="title"/>
          </p:nvPr>
        </p:nvSpPr>
        <p:spPr>
          <a:xfrm>
            <a:off x="377825" y="6646863"/>
            <a:ext cx="6137275" cy="1403350"/>
          </a:xfrm>
          <a:prstGeom prst="rect">
            <a:avLst/>
          </a:prstGeom>
        </p:spPr>
        <p:txBody>
          <a:bodyPr vert="horz" anchor="b">
            <a:normAutofit/>
          </a:bodyPr>
          <a:lstStyle>
            <a:extLst/>
          </a:lstStyle>
          <a:p>
            <a:r>
              <a:rPr lang="en-US" smtClean="0"/>
              <a:t>Click to edit Master title style</a:t>
            </a:r>
            <a:endParaRPr lang="en-US"/>
          </a:p>
        </p:txBody>
      </p:sp>
      <p:sp>
        <p:nvSpPr>
          <p:cNvPr id="4" name="Text Placeholder 3"/>
          <p:cNvSpPr>
            <a:spLocks noGrp="1"/>
          </p:cNvSpPr>
          <p:nvPr>
            <p:ph type="body" idx="1"/>
          </p:nvPr>
        </p:nvSpPr>
        <p:spPr bwMode="auto">
          <a:xfrm>
            <a:off x="377825" y="706438"/>
            <a:ext cx="6137275" cy="5584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2832100" y="8148638"/>
            <a:ext cx="1714500" cy="487362"/>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endParaRPr lang="en-GB"/>
          </a:p>
        </p:txBody>
      </p:sp>
      <p:sp>
        <p:nvSpPr>
          <p:cNvPr id="18" name="Footer Placeholder 17"/>
          <p:cNvSpPr>
            <a:spLocks noGrp="1"/>
          </p:cNvSpPr>
          <p:nvPr>
            <p:ph type="ftr" sz="quarter" idx="3"/>
          </p:nvPr>
        </p:nvSpPr>
        <p:spPr>
          <a:xfrm>
            <a:off x="4546600" y="8148638"/>
            <a:ext cx="1714500" cy="487362"/>
          </a:xfrm>
          <a:prstGeom prst="rect">
            <a:avLst/>
          </a:prstGeom>
        </p:spPr>
        <p:txBody>
          <a:bodyPr vert="horz" anchor="b"/>
          <a:lstStyle>
            <a:lvl1pPr algn="l" eaLnBrk="1" latinLnBrk="0" hangingPunct="1">
              <a:defRPr kumimoji="0" sz="1000" smtClean="0">
                <a:solidFill>
                  <a:schemeClr val="bg2">
                    <a:shade val="50000"/>
                  </a:schemeClr>
                </a:solidFill>
              </a:defRPr>
            </a:lvl1pPr>
            <a:extLst/>
          </a:lstStyle>
          <a:p>
            <a:pPr>
              <a:defRPr/>
            </a:pPr>
            <a:r>
              <a:rPr lang="en-GB" smtClean="0"/>
              <a:t>J.Byrne 2016</a:t>
            </a:r>
            <a:endParaRPr lang="en-GB"/>
          </a:p>
        </p:txBody>
      </p:sp>
      <p:sp>
        <p:nvSpPr>
          <p:cNvPr id="5" name="Slide Number Placeholder 4"/>
          <p:cNvSpPr>
            <a:spLocks noGrp="1"/>
          </p:cNvSpPr>
          <p:nvPr>
            <p:ph type="sldNum" sz="quarter" idx="4"/>
          </p:nvPr>
        </p:nvSpPr>
        <p:spPr>
          <a:xfrm>
            <a:off x="6261100" y="8148638"/>
            <a:ext cx="342900" cy="487362"/>
          </a:xfrm>
          <a:prstGeom prst="rect">
            <a:avLst/>
          </a:prstGeom>
        </p:spPr>
        <p:txBody>
          <a:bodyPr vert="horz" anchor="b"/>
          <a:lstStyle>
            <a:lvl1pPr algn="r" eaLnBrk="1" latinLnBrk="0" hangingPunct="1">
              <a:defRPr kumimoji="0" sz="1000">
                <a:solidFill>
                  <a:schemeClr val="bg2">
                    <a:shade val="50000"/>
                  </a:schemeClr>
                </a:solidFill>
              </a:defRPr>
            </a:lvl1pPr>
            <a:extLst/>
          </a:lstStyle>
          <a:p>
            <a:pPr>
              <a:defRPr/>
            </a:pPr>
            <a:fld id="{C432A0EC-BDE1-4FDA-B1EA-CCCE649E388C}"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25" r:id="rId1"/>
    <p:sldLayoutId id="2147483718" r:id="rId2"/>
    <p:sldLayoutId id="2147483726" r:id="rId3"/>
    <p:sldLayoutId id="2147483719" r:id="rId4"/>
    <p:sldLayoutId id="2147483720" r:id="rId5"/>
    <p:sldLayoutId id="2147483721" r:id="rId6"/>
    <p:sldLayoutId id="2147483727" r:id="rId7"/>
    <p:sldLayoutId id="2147483722" r:id="rId8"/>
    <p:sldLayoutId id="2147483728" r:id="rId9"/>
    <p:sldLayoutId id="2147483723" r:id="rId10"/>
    <p:sldLayoutId id="2147483724"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stCondLst>
                                            <p:cond delay="0"/>
                                          </p:stCondLst>
                                        </p:cTn>
                                        <p:tgtEl>
                                          <p:spTgt spid="4">
                                            <p:txEl>
                                              <p:pRg st="0" end="0"/>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1000">
                                          <p:stCondLst>
                                            <p:cond delay="0"/>
                                          </p:stCondLst>
                                        </p:cTn>
                                        <p:tgtEl>
                                          <p:spTgt spid="4">
                                            <p:txEl>
                                              <p:pRg st="1" end="1"/>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1000">
                                          <p:stCondLst>
                                            <p:cond delay="0"/>
                                          </p:stCondLst>
                                        </p:cTn>
                                        <p:tgtEl>
                                          <p:spTgt spid="4">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1000">
                                          <p:stCondLst>
                                            <p:cond delay="0"/>
                                          </p:stCondLst>
                                        </p:cTn>
                                        <p:tgtEl>
                                          <p:spTgt spid="4">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fade">
                                      <p:cBhvr>
                                        <p:cTn id="26" dur="1000">
                                          <p:stCondLst>
                                            <p:cond delay="0"/>
                                          </p:stCondLst>
                                        </p:cTn>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 grpId="0" build="p"/>
    </p:bldLst>
  </p:timing>
  <p:hf sldNum="0" hdr="0" dt="0"/>
  <p:txStyles>
    <p:titleStyle>
      <a:lvl1pPr algn="l" rtl="0" eaLnBrk="0" fontAlgn="base" hangingPunct="0">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FF8D3E"/>
          </a:solidFill>
          <a:latin typeface="Verdana" pitchFamily="34" charset="0"/>
        </a:defRPr>
      </a:lvl2pPr>
      <a:lvl3pPr algn="l" rtl="0" eaLnBrk="0" fontAlgn="base" hangingPunct="0">
        <a:spcBef>
          <a:spcPct val="0"/>
        </a:spcBef>
        <a:spcAft>
          <a:spcPct val="0"/>
        </a:spcAft>
        <a:defRPr sz="3600" b="1">
          <a:solidFill>
            <a:srgbClr val="FF8D3E"/>
          </a:solidFill>
          <a:latin typeface="Verdana" pitchFamily="34" charset="0"/>
        </a:defRPr>
      </a:lvl3pPr>
      <a:lvl4pPr algn="l" rtl="0" eaLnBrk="0" fontAlgn="base" hangingPunct="0">
        <a:spcBef>
          <a:spcPct val="0"/>
        </a:spcBef>
        <a:spcAft>
          <a:spcPct val="0"/>
        </a:spcAft>
        <a:defRPr sz="3600" b="1">
          <a:solidFill>
            <a:srgbClr val="FF8D3E"/>
          </a:solidFill>
          <a:latin typeface="Verdana" pitchFamily="34" charset="0"/>
        </a:defRPr>
      </a:lvl4pPr>
      <a:lvl5pPr algn="l" rtl="0" eaLnBrk="0" fontAlgn="base" hangingPunct="0">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41338" y="2427288"/>
            <a:ext cx="5829300" cy="2438400"/>
          </a:xfrm>
        </p:spPr>
        <p:txBody>
          <a:bodyPr/>
          <a:lstStyle/>
          <a:p>
            <a:pPr eaLnBrk="1" fontAlgn="auto" hangingPunct="1">
              <a:spcAft>
                <a:spcPts val="0"/>
              </a:spcAft>
              <a:defRPr/>
            </a:pPr>
            <a:r>
              <a:rPr lang="en-GB"/>
              <a:t>Adhesives</a:t>
            </a:r>
          </a:p>
        </p:txBody>
      </p:sp>
      <p:sp>
        <p:nvSpPr>
          <p:cNvPr id="2051" name="Rectangle 3"/>
          <p:cNvSpPr>
            <a:spLocks noGrp="1" noChangeArrowheads="1"/>
          </p:cNvSpPr>
          <p:nvPr>
            <p:ph type="subTitle" idx="1"/>
          </p:nvPr>
        </p:nvSpPr>
        <p:spPr>
          <a:xfrm>
            <a:off x="541338" y="5585048"/>
            <a:ext cx="5695974" cy="1651248"/>
          </a:xfrm>
        </p:spPr>
        <p:txBody>
          <a:bodyPr>
            <a:normAutofit/>
          </a:bodyPr>
          <a:lstStyle/>
          <a:p>
            <a:pPr eaLnBrk="1" fontAlgn="auto" hangingPunct="1">
              <a:spcAft>
                <a:spcPts val="0"/>
              </a:spcAft>
              <a:buFont typeface="Wingdings 2"/>
              <a:buNone/>
              <a:defRPr/>
            </a:pPr>
            <a:r>
              <a:rPr lang="en-US" sz="2800" dirty="0" smtClean="0">
                <a:solidFill>
                  <a:schemeClr val="tx1"/>
                </a:solidFill>
              </a:rPr>
              <a:t>Wood Manufacturing &amp; Finishing</a:t>
            </a:r>
          </a:p>
          <a:p>
            <a:pPr eaLnBrk="1" fontAlgn="auto" hangingPunct="1">
              <a:spcAft>
                <a:spcPts val="0"/>
              </a:spcAft>
              <a:buFont typeface="Wingdings 2"/>
              <a:buNone/>
              <a:defRPr/>
            </a:pPr>
            <a:r>
              <a:rPr lang="en-US" sz="2800" dirty="0" smtClean="0">
                <a:solidFill>
                  <a:schemeClr val="tx1"/>
                </a:solidFill>
              </a:rPr>
              <a:t>Questions &amp; Answers </a:t>
            </a:r>
            <a:r>
              <a:rPr lang="en-US" dirty="0" smtClean="0"/>
              <a:t> </a:t>
            </a:r>
            <a:endParaRPr lang="en-US"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20911"/>
          </a:xfrm>
        </p:spPr>
        <p:txBody>
          <a:bodyPr/>
          <a:lstStyle/>
          <a:p>
            <a:pPr eaLnBrk="1" fontAlgn="auto" hangingPunct="1">
              <a:spcAft>
                <a:spcPts val="0"/>
              </a:spcAft>
              <a:defRPr/>
            </a:pPr>
            <a:r>
              <a:rPr lang="en-GB" sz="3200" dirty="0" smtClean="0">
                <a:solidFill>
                  <a:srgbClr val="FF0000"/>
                </a:solidFill>
              </a:rPr>
              <a:t>Q &amp; A on Adhesives</a:t>
            </a:r>
            <a:endParaRPr lang="en-GB" sz="3200" dirty="0">
              <a:solidFill>
                <a:srgbClr val="FF0000"/>
              </a:solidFill>
            </a:endParaRPr>
          </a:p>
        </p:txBody>
      </p:sp>
      <p:sp>
        <p:nvSpPr>
          <p:cNvPr id="14339" name="Rectangle 3"/>
          <p:cNvSpPr>
            <a:spLocks noGrp="1" noChangeArrowheads="1"/>
          </p:cNvSpPr>
          <p:nvPr>
            <p:ph idx="1"/>
          </p:nvPr>
        </p:nvSpPr>
        <p:spPr>
          <a:xfrm>
            <a:off x="342900" y="1331640"/>
            <a:ext cx="6172200" cy="6764338"/>
          </a:xfrm>
        </p:spPr>
        <p:txBody>
          <a:bodyPr/>
          <a:lstStyle/>
          <a:p>
            <a:pPr eaLnBrk="1" hangingPunct="1"/>
            <a:r>
              <a:rPr lang="en-GB" sz="2400" dirty="0" smtClean="0"/>
              <a:t>Give 3 advantages and 3 disadvantages for Urea Formaldehyde:</a:t>
            </a:r>
          </a:p>
          <a:p>
            <a:pPr eaLnBrk="1" hangingPunct="1"/>
            <a:endParaRPr lang="en-GB" sz="2400" dirty="0" smtClean="0"/>
          </a:p>
          <a:p>
            <a:pPr marL="265176" indent="-265176" eaLnBrk="1" fontAlgn="auto" hangingPunct="1">
              <a:spcAft>
                <a:spcPts val="0"/>
              </a:spcAft>
              <a:buFont typeface="Wingdings 2"/>
              <a:buChar char=""/>
              <a:defRPr/>
            </a:pPr>
            <a:r>
              <a:rPr lang="en-GB" sz="2400" dirty="0" smtClean="0">
                <a:solidFill>
                  <a:srgbClr val="FF0000"/>
                </a:solidFill>
              </a:rPr>
              <a:t>Advantages of Urea Formaldehyde</a:t>
            </a:r>
            <a:r>
              <a:rPr lang="en-GB" sz="2400" dirty="0" smtClean="0"/>
              <a:t> Strong, water resistant, setting times can be speeded up with heat, great for pattern veneering, when set it is heat resistant</a:t>
            </a:r>
          </a:p>
          <a:p>
            <a:pPr marL="265176" indent="-265176" eaLnBrk="1" fontAlgn="auto" hangingPunct="1">
              <a:spcAft>
                <a:spcPts val="0"/>
              </a:spcAft>
              <a:buFontTx/>
              <a:buNone/>
              <a:defRPr/>
            </a:pPr>
            <a:endParaRPr lang="en-GB" sz="2400" dirty="0" smtClean="0"/>
          </a:p>
          <a:p>
            <a:pPr marL="265176" indent="-265176" eaLnBrk="1" fontAlgn="auto" hangingPunct="1">
              <a:spcAft>
                <a:spcPts val="0"/>
              </a:spcAft>
              <a:buFont typeface="Wingdings 2"/>
              <a:buChar char=""/>
              <a:defRPr/>
            </a:pPr>
            <a:r>
              <a:rPr lang="en-GB" sz="2400" dirty="0" smtClean="0">
                <a:solidFill>
                  <a:srgbClr val="FF0000"/>
                </a:solidFill>
              </a:rPr>
              <a:t>Disadvantages of Urea Formaldehyde</a:t>
            </a:r>
            <a:r>
              <a:rPr lang="en-GB" sz="2400" dirty="0" smtClean="0"/>
              <a:t>			 Expensive, has to be weighed and mixed, can cause allergic reactions i.e. dermatitis, short pot life, dulls tool edges, fairly short shelf life, open bag can become air set.</a:t>
            </a:r>
          </a:p>
          <a:p>
            <a:pPr eaLnBrk="1" hangingPunct="1"/>
            <a:endParaRPr lang="en-GB" sz="2400" dirty="0" smtClean="0"/>
          </a:p>
          <a:p>
            <a:pPr eaLnBrk="1" hangingPunct="1"/>
            <a:endParaRPr lang="en-GB" sz="2400" dirty="0" smtClean="0"/>
          </a:p>
          <a:p>
            <a:pPr eaLnBrk="1" hangingPunct="1">
              <a:buNone/>
            </a:pPr>
            <a:endParaRPr lang="en-GB" sz="2400" dirty="0" smtClean="0"/>
          </a:p>
          <a:p>
            <a:pPr eaLnBrk="1" hangingPunct="1"/>
            <a:endParaRPr lang="en-GB" sz="2400" dirty="0" smtClean="0"/>
          </a:p>
          <a:p>
            <a:pPr eaLnBrk="1" hangingPunct="1"/>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20911"/>
          </a:xfrm>
        </p:spPr>
        <p:txBody>
          <a:bodyPr/>
          <a:lstStyle/>
          <a:p>
            <a:pPr eaLnBrk="1" fontAlgn="auto" hangingPunct="1">
              <a:spcAft>
                <a:spcPts val="0"/>
              </a:spcAft>
              <a:defRPr/>
            </a:pPr>
            <a:r>
              <a:rPr lang="en-GB" sz="3200" dirty="0" smtClean="0">
                <a:solidFill>
                  <a:srgbClr val="FF0000"/>
                </a:solidFill>
              </a:rPr>
              <a:t>Q &amp; A on Adhesives</a:t>
            </a:r>
            <a:endParaRPr lang="en-GB" sz="3200" dirty="0">
              <a:solidFill>
                <a:srgbClr val="FF0000"/>
              </a:solidFill>
            </a:endParaRPr>
          </a:p>
        </p:txBody>
      </p:sp>
      <p:sp>
        <p:nvSpPr>
          <p:cNvPr id="14339" name="Rectangle 3"/>
          <p:cNvSpPr>
            <a:spLocks noGrp="1" noChangeArrowheads="1"/>
          </p:cNvSpPr>
          <p:nvPr>
            <p:ph idx="1"/>
          </p:nvPr>
        </p:nvSpPr>
        <p:spPr>
          <a:xfrm>
            <a:off x="188640" y="1259632"/>
            <a:ext cx="6254452" cy="6764338"/>
          </a:xfrm>
        </p:spPr>
        <p:txBody>
          <a:bodyPr/>
          <a:lstStyle/>
          <a:p>
            <a:pPr eaLnBrk="1" hangingPunct="1"/>
            <a:r>
              <a:rPr lang="en-GB" sz="2400" dirty="0" smtClean="0">
                <a:solidFill>
                  <a:srgbClr val="FF0000"/>
                </a:solidFill>
              </a:rPr>
              <a:t>What temperature should adhesive be applied?</a:t>
            </a:r>
          </a:p>
          <a:p>
            <a:pPr eaLnBrk="1" hangingPunct="1"/>
            <a:r>
              <a:rPr lang="en-GB" sz="2400" dirty="0" smtClean="0"/>
              <a:t>Room temperature of 18º, adhesion may be effected if glue is applied in cold or damp conditions. </a:t>
            </a:r>
          </a:p>
          <a:p>
            <a:pPr eaLnBrk="1" hangingPunct="1"/>
            <a:endParaRPr lang="en-GB" sz="2400" dirty="0" smtClean="0"/>
          </a:p>
          <a:p>
            <a:pPr eaLnBrk="1" hangingPunct="1"/>
            <a:r>
              <a:rPr lang="en-GB" sz="2400" dirty="0" smtClean="0">
                <a:solidFill>
                  <a:srgbClr val="FF0000"/>
                </a:solidFill>
              </a:rPr>
              <a:t>What is chilling when referring to glue?</a:t>
            </a:r>
          </a:p>
          <a:p>
            <a:pPr eaLnBrk="1" hangingPunct="1"/>
            <a:r>
              <a:rPr lang="en-GB" sz="2400" dirty="0" smtClean="0"/>
              <a:t>If open time of gluing is left too long or glue is applied in cold conditions a skin may form on the outer surface of the glue.</a:t>
            </a:r>
          </a:p>
          <a:p>
            <a:pPr eaLnBrk="1" hangingPunct="1"/>
            <a:endParaRPr lang="en-GB" sz="2400" dirty="0" smtClean="0"/>
          </a:p>
          <a:p>
            <a:pPr eaLnBrk="1" hangingPunct="1"/>
            <a:r>
              <a:rPr lang="en-GB" sz="2400" dirty="0" smtClean="0">
                <a:solidFill>
                  <a:srgbClr val="FF0000"/>
                </a:solidFill>
              </a:rPr>
              <a:t>What is show through when referring to glue in veneering? </a:t>
            </a:r>
          </a:p>
          <a:p>
            <a:pPr eaLnBrk="1" hangingPunct="1"/>
            <a:r>
              <a:rPr lang="en-GB" sz="2400" dirty="0" smtClean="0"/>
              <a:t>If too much glue is used excess may be forced up through the veneer’s surface. </a:t>
            </a:r>
          </a:p>
          <a:p>
            <a:pPr eaLnBrk="1" hangingPunct="1"/>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20911"/>
          </a:xfrm>
        </p:spPr>
        <p:txBody>
          <a:bodyPr/>
          <a:lstStyle/>
          <a:p>
            <a:pPr eaLnBrk="1" fontAlgn="auto" hangingPunct="1">
              <a:spcAft>
                <a:spcPts val="0"/>
              </a:spcAft>
              <a:defRPr/>
            </a:pPr>
            <a:r>
              <a:rPr lang="en-GB" sz="3200" dirty="0" smtClean="0">
                <a:solidFill>
                  <a:srgbClr val="FF0000"/>
                </a:solidFill>
              </a:rPr>
              <a:t>Q &amp; A on Adhesives</a:t>
            </a:r>
            <a:endParaRPr lang="en-GB" sz="3200" dirty="0">
              <a:solidFill>
                <a:srgbClr val="FF0000"/>
              </a:solidFill>
            </a:endParaRPr>
          </a:p>
        </p:txBody>
      </p:sp>
      <p:sp>
        <p:nvSpPr>
          <p:cNvPr id="14339" name="Rectangle 3"/>
          <p:cNvSpPr>
            <a:spLocks noGrp="1" noChangeArrowheads="1"/>
          </p:cNvSpPr>
          <p:nvPr>
            <p:ph idx="1"/>
          </p:nvPr>
        </p:nvSpPr>
        <p:spPr>
          <a:xfrm>
            <a:off x="342900" y="1331640"/>
            <a:ext cx="6172200" cy="6764338"/>
          </a:xfrm>
        </p:spPr>
        <p:txBody>
          <a:bodyPr/>
          <a:lstStyle/>
          <a:p>
            <a:pPr eaLnBrk="1" hangingPunct="1"/>
            <a:r>
              <a:rPr lang="en-GB" sz="2400" dirty="0" smtClean="0"/>
              <a:t>Describe briefly how contact   adhesive is used to stick plastic laminate to a chipboard top</a:t>
            </a:r>
            <a:r>
              <a:rPr lang="en-GB" sz="2400" dirty="0" smtClean="0"/>
              <a:t>.</a:t>
            </a:r>
          </a:p>
          <a:p>
            <a:pPr eaLnBrk="1" hangingPunct="1"/>
            <a:endParaRPr lang="en-GB" sz="2400" dirty="0" smtClean="0"/>
          </a:p>
          <a:p>
            <a:pPr eaLnBrk="1" hangingPunct="1"/>
            <a:r>
              <a:rPr lang="en-GB" sz="2400" dirty="0" smtClean="0"/>
              <a:t>Apply contact adhesive to the chipboard allow 10mins until its tacky. </a:t>
            </a:r>
          </a:p>
          <a:p>
            <a:pPr eaLnBrk="1" hangingPunct="1"/>
            <a:r>
              <a:rPr lang="en-GB" sz="2400" dirty="0" smtClean="0"/>
              <a:t>Apply contact adhesive to the laminate and to the chipboard and leave until both become tacky.</a:t>
            </a:r>
            <a:r>
              <a:rPr lang="en-GB" sz="2400" b="1" dirty="0" smtClean="0"/>
              <a:t> </a:t>
            </a:r>
            <a:r>
              <a:rPr lang="en-GB" sz="2400" dirty="0" smtClean="0"/>
              <a:t>Position laminate on chipboard then press firmly expelling all air. Leave until set then Trim.</a:t>
            </a:r>
          </a:p>
          <a:p>
            <a:pPr eaLnBrk="1" hangingPunct="1"/>
            <a:endParaRPr lang="en-GB" sz="2400" dirty="0" smtClean="0"/>
          </a:p>
          <a:p>
            <a:pPr eaLnBrk="1" hangingPunct="1"/>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42900" y="366713"/>
            <a:ext cx="6172200" cy="1036637"/>
          </a:xfrm>
        </p:spPr>
        <p:txBody>
          <a:bodyPr/>
          <a:lstStyle/>
          <a:p>
            <a:pPr eaLnBrk="1" fontAlgn="auto" hangingPunct="1">
              <a:spcAft>
                <a:spcPts val="0"/>
              </a:spcAft>
              <a:defRPr/>
            </a:pPr>
            <a:r>
              <a:rPr lang="en-GB" sz="3200" dirty="0">
                <a:solidFill>
                  <a:srgbClr val="FF0000"/>
                </a:solidFill>
              </a:rPr>
              <a:t>Q &amp; A on Adhesives</a:t>
            </a:r>
            <a:endParaRPr lang="en-GB" sz="3200" dirty="0">
              <a:solidFill>
                <a:srgbClr val="FF0000"/>
              </a:solidFill>
            </a:endParaRPr>
          </a:p>
        </p:txBody>
      </p:sp>
      <p:sp>
        <p:nvSpPr>
          <p:cNvPr id="7171" name="Rectangle 3"/>
          <p:cNvSpPr>
            <a:spLocks noGrp="1" noChangeArrowheads="1"/>
          </p:cNvSpPr>
          <p:nvPr>
            <p:ph idx="1"/>
          </p:nvPr>
        </p:nvSpPr>
        <p:spPr>
          <a:xfrm>
            <a:off x="342900" y="1476375"/>
            <a:ext cx="6172200" cy="6691313"/>
          </a:xfrm>
        </p:spPr>
        <p:txBody>
          <a:bodyPr/>
          <a:lstStyle/>
          <a:p>
            <a:pPr eaLnBrk="1" hangingPunct="1"/>
            <a:r>
              <a:rPr lang="en-IE" sz="2400" dirty="0" smtClean="0">
                <a:solidFill>
                  <a:srgbClr val="FF0000"/>
                </a:solidFill>
              </a:rPr>
              <a:t>What is Dermatitis?</a:t>
            </a:r>
            <a:endParaRPr lang="en-IE" sz="2400" dirty="0">
              <a:solidFill>
                <a:srgbClr val="FF0000"/>
              </a:solidFill>
            </a:endParaRPr>
          </a:p>
          <a:p>
            <a:pPr eaLnBrk="1" hangingPunct="1"/>
            <a:r>
              <a:rPr lang="en-IE" sz="2400" dirty="0" smtClean="0"/>
              <a:t>Dermatitis </a:t>
            </a:r>
            <a:r>
              <a:rPr lang="en-IE" sz="2400" dirty="0" smtClean="0"/>
              <a:t>is an inflammation of the skin usually starting with irritation and </a:t>
            </a:r>
            <a:r>
              <a:rPr lang="en-IE" sz="2400" dirty="0" smtClean="0"/>
              <a:t>redness.</a:t>
            </a:r>
          </a:p>
          <a:p>
            <a:pPr eaLnBrk="1" hangingPunct="1"/>
            <a:endParaRPr lang="en-IE" sz="2400" dirty="0"/>
          </a:p>
          <a:p>
            <a:pPr eaLnBrk="1" hangingPunct="1"/>
            <a:r>
              <a:rPr lang="en-IE" sz="2400" dirty="0" smtClean="0">
                <a:solidFill>
                  <a:srgbClr val="FF0000"/>
                </a:solidFill>
              </a:rPr>
              <a:t>What is </a:t>
            </a:r>
            <a:r>
              <a:rPr lang="en-IE" sz="2400" dirty="0">
                <a:solidFill>
                  <a:srgbClr val="FF0000"/>
                </a:solidFill>
              </a:rPr>
              <a:t>Occupational </a:t>
            </a:r>
            <a:r>
              <a:rPr lang="en-IE" sz="2400" dirty="0" smtClean="0">
                <a:solidFill>
                  <a:srgbClr val="FF0000"/>
                </a:solidFill>
              </a:rPr>
              <a:t>Dermatitis?</a:t>
            </a:r>
            <a:endParaRPr lang="en-IE" sz="2400" dirty="0" smtClean="0">
              <a:solidFill>
                <a:srgbClr val="FF0000"/>
              </a:solidFill>
            </a:endParaRPr>
          </a:p>
          <a:p>
            <a:pPr eaLnBrk="1" hangingPunct="1"/>
            <a:r>
              <a:rPr lang="en-IE" sz="2400" dirty="0" smtClean="0"/>
              <a:t>Occupational Dermatitis is caused by contact of the skin with certain materials. The hands and arms are usually affected first</a:t>
            </a:r>
            <a:r>
              <a:rPr lang="en-IE" sz="2400" dirty="0" smtClean="0"/>
              <a:t>.</a:t>
            </a:r>
          </a:p>
          <a:p>
            <a:pPr eaLnBrk="1" hangingPunct="1"/>
            <a:endParaRPr lang="en-IE" sz="2400" dirty="0" smtClean="0"/>
          </a:p>
          <a:p>
            <a:pPr eaLnBrk="1" hangingPunct="1"/>
            <a:r>
              <a:rPr lang="en-IE" sz="2400" dirty="0" smtClean="0">
                <a:solidFill>
                  <a:srgbClr val="FF0000"/>
                </a:solidFill>
              </a:rPr>
              <a:t>How can we prevent Dermatitis?</a:t>
            </a:r>
            <a:endParaRPr lang="en-IE" sz="2400" dirty="0" smtClean="0">
              <a:solidFill>
                <a:srgbClr val="FF0000"/>
              </a:solidFill>
            </a:endParaRPr>
          </a:p>
          <a:p>
            <a:pPr eaLnBrk="1" hangingPunct="1"/>
            <a:r>
              <a:rPr lang="en-IE" sz="2400" dirty="0" smtClean="0"/>
              <a:t>Wear rubber </a:t>
            </a:r>
            <a:r>
              <a:rPr lang="en-IE" sz="2400" dirty="0" smtClean="0"/>
              <a:t>gloves </a:t>
            </a:r>
            <a:r>
              <a:rPr lang="en-IE" sz="2400" dirty="0" smtClean="0"/>
              <a:t>and or use barrier </a:t>
            </a:r>
            <a:r>
              <a:rPr lang="en-IE" sz="2400" dirty="0" smtClean="0"/>
              <a:t>creams and general washing.</a:t>
            </a:r>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42900" y="366713"/>
            <a:ext cx="6172200" cy="749300"/>
          </a:xfrm>
        </p:spPr>
        <p:txBody>
          <a:bodyPr/>
          <a:lstStyle/>
          <a:p>
            <a:pPr eaLnBrk="1" fontAlgn="auto" hangingPunct="1">
              <a:spcAft>
                <a:spcPts val="0"/>
              </a:spcAft>
              <a:defRPr/>
            </a:pPr>
            <a:r>
              <a:rPr lang="en-GB" sz="3200" dirty="0">
                <a:solidFill>
                  <a:srgbClr val="FF0000"/>
                </a:solidFill>
              </a:rPr>
              <a:t>Q &amp; A on Adhesives</a:t>
            </a:r>
            <a:endParaRPr lang="en-GB" sz="3200" dirty="0">
              <a:solidFill>
                <a:schemeClr val="accent2"/>
              </a:solidFill>
            </a:endParaRPr>
          </a:p>
        </p:txBody>
      </p:sp>
      <p:sp>
        <p:nvSpPr>
          <p:cNvPr id="3075" name="Rectangle 3"/>
          <p:cNvSpPr>
            <a:spLocks noGrp="1" noChangeArrowheads="1"/>
          </p:cNvSpPr>
          <p:nvPr>
            <p:ph idx="1"/>
          </p:nvPr>
        </p:nvSpPr>
        <p:spPr>
          <a:xfrm>
            <a:off x="333375" y="1331913"/>
            <a:ext cx="6172200" cy="7200900"/>
          </a:xfrm>
        </p:spPr>
        <p:txBody>
          <a:bodyPr>
            <a:normAutofit/>
          </a:bodyPr>
          <a:lstStyle/>
          <a:p>
            <a:pPr marL="265176" indent="-265176" eaLnBrk="1" fontAlgn="auto" hangingPunct="1">
              <a:spcAft>
                <a:spcPts val="0"/>
              </a:spcAft>
              <a:buFont typeface="Wingdings 2"/>
              <a:buChar char=""/>
              <a:defRPr/>
            </a:pPr>
            <a:r>
              <a:rPr lang="en-GB" sz="2400" dirty="0" smtClean="0"/>
              <a:t>Name the three </a:t>
            </a:r>
            <a:r>
              <a:rPr lang="en-GB" sz="2400" dirty="0"/>
              <a:t>main types of </a:t>
            </a:r>
            <a:r>
              <a:rPr lang="en-GB" sz="2400" dirty="0" smtClean="0"/>
              <a:t>adhesives. </a:t>
            </a:r>
          </a:p>
          <a:p>
            <a:pPr marL="265176" indent="-265176" eaLnBrk="1" fontAlgn="auto" hangingPunct="1">
              <a:spcAft>
                <a:spcPts val="0"/>
              </a:spcAft>
              <a:buFont typeface="Wingdings 2"/>
              <a:buChar char=""/>
              <a:defRPr/>
            </a:pPr>
            <a:endParaRPr lang="en-GB" sz="2400" dirty="0"/>
          </a:p>
          <a:p>
            <a:pPr marL="265176" indent="-265176" eaLnBrk="1" fontAlgn="auto" hangingPunct="1">
              <a:spcAft>
                <a:spcPts val="0"/>
              </a:spcAft>
              <a:buFont typeface="Wingdings 2"/>
              <a:buChar char=""/>
              <a:defRPr/>
            </a:pPr>
            <a:r>
              <a:rPr lang="en-GB" sz="2400" dirty="0">
                <a:solidFill>
                  <a:srgbClr val="FF0000"/>
                </a:solidFill>
              </a:rPr>
              <a:t>Animal </a:t>
            </a:r>
            <a:r>
              <a:rPr lang="en-GB" sz="2400" dirty="0" smtClean="0">
                <a:solidFill>
                  <a:srgbClr val="FF0000"/>
                </a:solidFill>
              </a:rPr>
              <a:t>Glue:</a:t>
            </a:r>
            <a:r>
              <a:rPr lang="en-GB" sz="2400" dirty="0"/>
              <a:t> </a:t>
            </a:r>
            <a:r>
              <a:rPr lang="en-GB" sz="2400" dirty="0" smtClean="0"/>
              <a:t>(animal </a:t>
            </a:r>
            <a:r>
              <a:rPr lang="en-GB" sz="2400" dirty="0"/>
              <a:t>bones &amp; hide </a:t>
            </a:r>
            <a:r>
              <a:rPr lang="en-GB" sz="2400" dirty="0" smtClean="0"/>
              <a:t>			&amp; fish offal </a:t>
            </a:r>
            <a:r>
              <a:rPr lang="en-GB" sz="2400" dirty="0"/>
              <a:t>)</a:t>
            </a:r>
          </a:p>
          <a:p>
            <a:pPr marL="265176" indent="-265176" eaLnBrk="1" fontAlgn="auto" hangingPunct="1">
              <a:spcAft>
                <a:spcPts val="0"/>
              </a:spcAft>
              <a:buFont typeface="Wingdings 2"/>
              <a:buChar char=""/>
              <a:defRPr/>
            </a:pPr>
            <a:r>
              <a:rPr lang="en-GB" sz="2400" dirty="0">
                <a:solidFill>
                  <a:srgbClr val="FF0000"/>
                </a:solidFill>
              </a:rPr>
              <a:t>Vegetable </a:t>
            </a:r>
            <a:r>
              <a:rPr lang="en-GB" sz="2400" dirty="0" smtClean="0">
                <a:solidFill>
                  <a:srgbClr val="FF0000"/>
                </a:solidFill>
              </a:rPr>
              <a:t>Glue</a:t>
            </a:r>
            <a:r>
              <a:rPr lang="en-GB" sz="2400" dirty="0" smtClean="0">
                <a:solidFill>
                  <a:srgbClr val="FF0000"/>
                </a:solidFill>
              </a:rPr>
              <a:t>: </a:t>
            </a:r>
            <a:r>
              <a:rPr lang="en-GB" sz="2400" dirty="0" smtClean="0"/>
              <a:t>(</a:t>
            </a:r>
            <a:r>
              <a:rPr lang="en-GB" sz="2400" dirty="0" err="1" smtClean="0"/>
              <a:t>dextrine</a:t>
            </a:r>
            <a:r>
              <a:rPr lang="en-GB" sz="2400" dirty="0"/>
              <a:t>, rye, </a:t>
            </a:r>
            <a:r>
              <a:rPr lang="en-GB" sz="2400" dirty="0" smtClean="0"/>
              <a:t>				soya </a:t>
            </a:r>
            <a:r>
              <a:rPr lang="en-GB" sz="2400" dirty="0"/>
              <a:t>bean flour &amp; </a:t>
            </a:r>
            <a:r>
              <a:rPr lang="en-GB" sz="2400" dirty="0" smtClean="0"/>
              <a:t>			rubber </a:t>
            </a:r>
            <a:r>
              <a:rPr lang="en-GB" sz="2400" dirty="0"/>
              <a:t>latex)</a:t>
            </a:r>
          </a:p>
          <a:p>
            <a:pPr marL="265176" indent="-265176" eaLnBrk="1" fontAlgn="auto" hangingPunct="1">
              <a:spcAft>
                <a:spcPts val="0"/>
              </a:spcAft>
              <a:buFont typeface="Wingdings 2"/>
              <a:buChar char=""/>
              <a:defRPr/>
            </a:pPr>
            <a:r>
              <a:rPr lang="en-GB" sz="2400" dirty="0">
                <a:solidFill>
                  <a:srgbClr val="FF0000"/>
                </a:solidFill>
              </a:rPr>
              <a:t>Mineral </a:t>
            </a:r>
            <a:r>
              <a:rPr lang="en-GB" sz="2400" dirty="0" smtClean="0">
                <a:solidFill>
                  <a:srgbClr val="FF0000"/>
                </a:solidFill>
              </a:rPr>
              <a:t>Glue</a:t>
            </a:r>
            <a:r>
              <a:rPr lang="en-GB" sz="2400" dirty="0" smtClean="0">
                <a:solidFill>
                  <a:srgbClr val="FF0000"/>
                </a:solidFill>
              </a:rPr>
              <a:t>: </a:t>
            </a:r>
            <a:r>
              <a:rPr lang="en-GB" sz="2400" dirty="0" smtClean="0"/>
              <a:t>(</a:t>
            </a:r>
            <a:r>
              <a:rPr lang="en-GB" sz="2400" dirty="0" err="1" smtClean="0"/>
              <a:t>synethic</a:t>
            </a:r>
            <a:r>
              <a:rPr lang="en-GB" sz="2400" dirty="0" smtClean="0"/>
              <a:t> </a:t>
            </a:r>
            <a:r>
              <a:rPr lang="en-GB" sz="2400" dirty="0"/>
              <a:t>resins, coal </a:t>
            </a:r>
            <a:r>
              <a:rPr lang="en-GB" sz="2400" dirty="0" smtClean="0"/>
              <a:t>           			tar </a:t>
            </a:r>
            <a:r>
              <a:rPr lang="en-GB" sz="2400" dirty="0"/>
              <a:t>&amp; </a:t>
            </a:r>
            <a:r>
              <a:rPr lang="en-GB" sz="2400" dirty="0" smtClean="0"/>
              <a:t>crude </a:t>
            </a:r>
            <a:r>
              <a:rPr lang="en-GB" sz="2400" dirty="0"/>
              <a:t>oil)</a:t>
            </a:r>
          </a:p>
          <a:p>
            <a:pPr marL="265176" indent="-265176" eaLnBrk="1" fontAlgn="auto" hangingPunct="1">
              <a:spcAft>
                <a:spcPts val="0"/>
              </a:spcAft>
              <a:buFontTx/>
              <a:buNone/>
              <a:defRPr/>
            </a:pPr>
            <a:endParaRPr lang="en-GB" sz="2400" dirty="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Tree>
    <p:extLst>
      <p:ext uri="{BB962C8B-B14F-4D97-AF65-F5344CB8AC3E}">
        <p14:creationId xmlns:p14="http://schemas.microsoft.com/office/powerpoint/2010/main" val="1158168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20911"/>
          </a:xfrm>
        </p:spPr>
        <p:txBody>
          <a:bodyPr/>
          <a:lstStyle/>
          <a:p>
            <a:pPr eaLnBrk="1" fontAlgn="auto" hangingPunct="1">
              <a:spcAft>
                <a:spcPts val="0"/>
              </a:spcAft>
              <a:defRPr/>
            </a:pPr>
            <a:r>
              <a:rPr lang="en-GB" sz="3200" dirty="0" smtClean="0">
                <a:solidFill>
                  <a:srgbClr val="FF0000"/>
                </a:solidFill>
              </a:rPr>
              <a:t>Q &amp; A on Adhesives</a:t>
            </a:r>
            <a:endParaRPr lang="en-GB" sz="3200" dirty="0">
              <a:solidFill>
                <a:srgbClr val="FF0000"/>
              </a:solidFill>
            </a:endParaRPr>
          </a:p>
        </p:txBody>
      </p:sp>
      <p:sp>
        <p:nvSpPr>
          <p:cNvPr id="14339" name="Rectangle 3"/>
          <p:cNvSpPr>
            <a:spLocks noGrp="1" noChangeArrowheads="1"/>
          </p:cNvSpPr>
          <p:nvPr>
            <p:ph idx="1"/>
          </p:nvPr>
        </p:nvSpPr>
        <p:spPr>
          <a:xfrm>
            <a:off x="342900" y="1331640"/>
            <a:ext cx="6172200" cy="6764338"/>
          </a:xfrm>
        </p:spPr>
        <p:txBody>
          <a:bodyPr/>
          <a:lstStyle/>
          <a:p>
            <a:pPr eaLnBrk="1" hangingPunct="1"/>
            <a:r>
              <a:rPr lang="en-GB" sz="2400" dirty="0" smtClean="0"/>
              <a:t>Give 3 advantages and 3 disadvantages for Animal Glue:</a:t>
            </a:r>
          </a:p>
          <a:p>
            <a:pPr eaLnBrk="1" hangingPunct="1"/>
            <a:endParaRPr lang="en-GB" sz="2400" dirty="0" smtClean="0"/>
          </a:p>
          <a:p>
            <a:pPr eaLnBrk="1" hangingPunct="1">
              <a:lnSpc>
                <a:spcPct val="80000"/>
              </a:lnSpc>
            </a:pPr>
            <a:r>
              <a:rPr lang="en-GB" sz="2400" dirty="0" smtClean="0">
                <a:solidFill>
                  <a:srgbClr val="FF3300"/>
                </a:solidFill>
              </a:rPr>
              <a:t>Advantages of Animal Glue 		</a:t>
            </a:r>
            <a:r>
              <a:rPr lang="en-GB" sz="2400" dirty="0" smtClean="0"/>
              <a:t> Strong, great for curved veneering. Veneer can be re-softened when set and repositioned. Glue can be reheated and reused again. Cheap.</a:t>
            </a:r>
          </a:p>
          <a:p>
            <a:pPr eaLnBrk="1" hangingPunct="1">
              <a:lnSpc>
                <a:spcPct val="80000"/>
              </a:lnSpc>
              <a:buFontTx/>
              <a:buNone/>
            </a:pPr>
            <a:endParaRPr lang="en-GB" sz="2400" dirty="0" smtClean="0"/>
          </a:p>
          <a:p>
            <a:pPr eaLnBrk="1" hangingPunct="1">
              <a:lnSpc>
                <a:spcPct val="80000"/>
              </a:lnSpc>
            </a:pPr>
            <a:r>
              <a:rPr lang="en-GB" sz="2400" dirty="0" smtClean="0">
                <a:solidFill>
                  <a:srgbClr val="FF3300"/>
                </a:solidFill>
              </a:rPr>
              <a:t>Disadvantages of Animal Glue 	</a:t>
            </a:r>
            <a:r>
              <a:rPr lang="en-GB" sz="2400" dirty="0" smtClean="0"/>
              <a:t> Has to heated before use and applied hot. Can be quite pungent. Short Pot life. Quite messy.</a:t>
            </a:r>
          </a:p>
          <a:p>
            <a:pPr eaLnBrk="1" hangingPunct="1">
              <a:buNone/>
            </a:pPr>
            <a:endParaRPr lang="en-GB" sz="2400" dirty="0" smtClean="0"/>
          </a:p>
          <a:p>
            <a:pPr eaLnBrk="1" hangingPunct="1"/>
            <a:endParaRPr lang="en-GB" sz="2400" dirty="0" smtClean="0"/>
          </a:p>
          <a:p>
            <a:pPr eaLnBrk="1" hangingPunct="1">
              <a:buNone/>
            </a:pPr>
            <a:endParaRPr lang="en-GB" sz="2400" dirty="0" smtClean="0"/>
          </a:p>
          <a:p>
            <a:pPr eaLnBrk="1" hangingPunct="1"/>
            <a:endParaRPr lang="en-GB" sz="2400" dirty="0" smtClean="0"/>
          </a:p>
          <a:p>
            <a:pPr eaLnBrk="1" hangingPunct="1"/>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20911"/>
          </a:xfrm>
        </p:spPr>
        <p:txBody>
          <a:bodyPr/>
          <a:lstStyle/>
          <a:p>
            <a:pPr eaLnBrk="1" fontAlgn="auto" hangingPunct="1">
              <a:spcAft>
                <a:spcPts val="0"/>
              </a:spcAft>
              <a:defRPr/>
            </a:pPr>
            <a:r>
              <a:rPr lang="en-GB" sz="3200" dirty="0" smtClean="0">
                <a:solidFill>
                  <a:srgbClr val="FF0000"/>
                </a:solidFill>
              </a:rPr>
              <a:t>Q &amp; A on Adhesives</a:t>
            </a:r>
            <a:endParaRPr lang="en-GB" sz="3200" dirty="0">
              <a:solidFill>
                <a:srgbClr val="FF0000"/>
              </a:solidFill>
            </a:endParaRPr>
          </a:p>
        </p:txBody>
      </p:sp>
      <p:sp>
        <p:nvSpPr>
          <p:cNvPr id="14339" name="Rectangle 3"/>
          <p:cNvSpPr>
            <a:spLocks noGrp="1" noChangeArrowheads="1"/>
          </p:cNvSpPr>
          <p:nvPr>
            <p:ph idx="1"/>
          </p:nvPr>
        </p:nvSpPr>
        <p:spPr>
          <a:xfrm>
            <a:off x="342900" y="1331640"/>
            <a:ext cx="6172200" cy="6764338"/>
          </a:xfrm>
        </p:spPr>
        <p:txBody>
          <a:bodyPr/>
          <a:lstStyle/>
          <a:p>
            <a:pPr eaLnBrk="1" hangingPunct="1"/>
            <a:r>
              <a:rPr lang="en-GB" sz="2400" dirty="0" smtClean="0"/>
              <a:t>Give 3 advantages and 3 disadvantages for P.V.A.</a:t>
            </a:r>
          </a:p>
          <a:p>
            <a:pPr eaLnBrk="1" hangingPunct="1"/>
            <a:endParaRPr lang="en-GB" sz="2400" dirty="0" smtClean="0"/>
          </a:p>
          <a:p>
            <a:pPr eaLnBrk="1" hangingPunct="1">
              <a:lnSpc>
                <a:spcPct val="80000"/>
              </a:lnSpc>
            </a:pPr>
            <a:r>
              <a:rPr lang="en-GB" sz="2400" dirty="0" smtClean="0">
                <a:solidFill>
                  <a:srgbClr val="FF3300"/>
                </a:solidFill>
              </a:rPr>
              <a:t>Advantages of P.V.A. Glue </a:t>
            </a:r>
            <a:r>
              <a:rPr lang="en-GB" sz="2400" dirty="0" smtClean="0"/>
              <a:t> </a:t>
            </a:r>
          </a:p>
          <a:p>
            <a:pPr eaLnBrk="1" hangingPunct="1">
              <a:lnSpc>
                <a:spcPct val="80000"/>
              </a:lnSpc>
              <a:buNone/>
            </a:pPr>
            <a:r>
              <a:rPr lang="en-GB" sz="2400" dirty="0" smtClean="0"/>
              <a:t>  </a:t>
            </a:r>
            <a:r>
              <a:rPr lang="en-GB" sz="2400" dirty="0" smtClean="0"/>
              <a:t> Strong</a:t>
            </a:r>
            <a:r>
              <a:rPr lang="en-GB" sz="2400" dirty="0" smtClean="0"/>
              <a:t>, in veneering setting times can be speeded up with heat, use straight from bottle. Exterior grade is water resistant. </a:t>
            </a:r>
          </a:p>
          <a:p>
            <a:pPr eaLnBrk="1" hangingPunct="1">
              <a:lnSpc>
                <a:spcPct val="80000"/>
              </a:lnSpc>
              <a:buFontTx/>
              <a:buNone/>
            </a:pPr>
            <a:endParaRPr lang="en-GB" sz="2400" dirty="0" smtClean="0"/>
          </a:p>
          <a:p>
            <a:pPr eaLnBrk="1" hangingPunct="1">
              <a:lnSpc>
                <a:spcPct val="80000"/>
              </a:lnSpc>
            </a:pPr>
            <a:r>
              <a:rPr lang="en-GB" sz="2400" dirty="0" smtClean="0">
                <a:solidFill>
                  <a:srgbClr val="FF3300"/>
                </a:solidFill>
              </a:rPr>
              <a:t>Disadvantages of P.V.A. Glue 	</a:t>
            </a:r>
            <a:r>
              <a:rPr lang="en-GB" sz="2400" dirty="0" smtClean="0"/>
              <a:t> Some grades take up to 1hr to set. If not cleaned off properly orange staining can occur when applying  polish or  lacquer. Reacts with metal and tannic acid in certain timbers to give blue staining</a:t>
            </a:r>
          </a:p>
          <a:p>
            <a:pPr eaLnBrk="1" hangingPunct="1"/>
            <a:endParaRPr lang="en-GB" sz="2400" dirty="0" smtClean="0"/>
          </a:p>
          <a:p>
            <a:pPr eaLnBrk="1" hangingPunct="1"/>
            <a:endParaRPr lang="en-GB" sz="2400" dirty="0" smtClean="0"/>
          </a:p>
          <a:p>
            <a:pPr eaLnBrk="1" hangingPunct="1">
              <a:buNone/>
            </a:pPr>
            <a:endParaRPr lang="en-GB" sz="2400" dirty="0" smtClean="0"/>
          </a:p>
          <a:p>
            <a:pPr eaLnBrk="1" hangingPunct="1"/>
            <a:endParaRPr lang="en-GB" sz="2400" dirty="0" smtClean="0"/>
          </a:p>
          <a:p>
            <a:pPr eaLnBrk="1" hangingPunct="1"/>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342900" y="1403648"/>
            <a:ext cx="6172200" cy="7488832"/>
          </a:xfrm>
        </p:spPr>
        <p:txBody>
          <a:bodyPr>
            <a:normAutofit/>
          </a:bodyPr>
          <a:lstStyle/>
          <a:p>
            <a:pPr marL="265176" indent="-265176" eaLnBrk="1" fontAlgn="auto" hangingPunct="1">
              <a:lnSpc>
                <a:spcPct val="90000"/>
              </a:lnSpc>
              <a:spcAft>
                <a:spcPts val="0"/>
              </a:spcAft>
              <a:buFont typeface="Wingdings 2"/>
              <a:buChar char=""/>
              <a:defRPr/>
            </a:pPr>
            <a:r>
              <a:rPr lang="en-GB" sz="2400" dirty="0" smtClean="0">
                <a:solidFill>
                  <a:srgbClr val="FF0000"/>
                </a:solidFill>
              </a:rPr>
              <a:t>What are the glues below used for?</a:t>
            </a:r>
            <a:endParaRPr lang="en-GB" sz="2400" dirty="0">
              <a:solidFill>
                <a:srgbClr val="FF0000"/>
              </a:solidFill>
            </a:endParaRP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Phenol </a:t>
            </a:r>
            <a:r>
              <a:rPr lang="en-GB" sz="2400" dirty="0" smtClean="0">
                <a:solidFill>
                  <a:schemeClr val="accent2"/>
                </a:solidFill>
              </a:rPr>
              <a:t>formaldehyde.</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smtClean="0"/>
              <a:t>Used </a:t>
            </a:r>
            <a:r>
              <a:rPr lang="en-GB" sz="2400" dirty="0"/>
              <a:t>for making plywood and Laminated plastics</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Resorcinol </a:t>
            </a:r>
            <a:r>
              <a:rPr lang="en-GB" sz="2400" dirty="0" smtClean="0">
                <a:solidFill>
                  <a:schemeClr val="accent2"/>
                </a:solidFill>
              </a:rPr>
              <a:t>formaldehyde.</a:t>
            </a:r>
          </a:p>
          <a:p>
            <a:pPr marL="265176" indent="-265176" eaLnBrk="1" fontAlgn="auto" hangingPunct="1">
              <a:lnSpc>
                <a:spcPct val="90000"/>
              </a:lnSpc>
              <a:spcAft>
                <a:spcPts val="0"/>
              </a:spcAft>
              <a:buFont typeface="Wingdings 2"/>
              <a:buChar char=""/>
              <a:defRPr/>
            </a:pPr>
            <a:endParaRPr lang="en-GB" sz="2400" dirty="0">
              <a:solidFill>
                <a:schemeClr val="accent2"/>
              </a:solidFill>
            </a:endParaRPr>
          </a:p>
          <a:p>
            <a:pPr marL="265176" indent="-265176" eaLnBrk="1" fontAlgn="auto" hangingPunct="1">
              <a:lnSpc>
                <a:spcPct val="90000"/>
              </a:lnSpc>
              <a:spcAft>
                <a:spcPts val="0"/>
              </a:spcAft>
              <a:buFont typeface="Wingdings 2"/>
              <a:buChar char=""/>
              <a:defRPr/>
            </a:pPr>
            <a:r>
              <a:rPr lang="en-GB" sz="2400" dirty="0" smtClean="0"/>
              <a:t>Glue-lam </a:t>
            </a:r>
            <a:r>
              <a:rPr lang="en-GB" sz="2400" dirty="0"/>
              <a:t>beams found in leisure centres, shopping centres etc</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Font typeface="Wingdings 2"/>
              <a:buChar char=""/>
              <a:defRPr/>
            </a:pPr>
            <a:r>
              <a:rPr lang="en-GB" sz="2400" dirty="0">
                <a:solidFill>
                  <a:schemeClr val="accent2"/>
                </a:solidFill>
              </a:rPr>
              <a:t>Epoxy </a:t>
            </a:r>
            <a:r>
              <a:rPr lang="en-GB" sz="2400" dirty="0" smtClean="0">
                <a:solidFill>
                  <a:schemeClr val="accent2"/>
                </a:solidFill>
              </a:rPr>
              <a:t>resin.</a:t>
            </a:r>
          </a:p>
          <a:p>
            <a:pPr marL="265176" indent="-265176" eaLnBrk="1" fontAlgn="auto" hangingPunct="1">
              <a:lnSpc>
                <a:spcPct val="90000"/>
              </a:lnSpc>
              <a:spcAft>
                <a:spcPts val="0"/>
              </a:spcAft>
              <a:buFont typeface="Wingdings 2"/>
              <a:buChar char=""/>
              <a:defRPr/>
            </a:pPr>
            <a:endParaRPr lang="en-GB" sz="2400" dirty="0">
              <a:solidFill>
                <a:schemeClr val="accent2"/>
              </a:solidFill>
            </a:endParaRPr>
          </a:p>
          <a:p>
            <a:pPr marL="265176" indent="-265176" eaLnBrk="1" fontAlgn="auto" hangingPunct="1">
              <a:lnSpc>
                <a:spcPct val="90000"/>
              </a:lnSpc>
              <a:spcAft>
                <a:spcPts val="0"/>
              </a:spcAft>
              <a:buFont typeface="Wingdings 2"/>
              <a:buChar char=""/>
              <a:defRPr/>
            </a:pPr>
            <a:r>
              <a:rPr lang="en-GB" sz="2400" dirty="0" smtClean="0"/>
              <a:t>Bonds </a:t>
            </a:r>
            <a:r>
              <a:rPr lang="en-GB" sz="2400" dirty="0"/>
              <a:t>non porous material </a:t>
            </a:r>
            <a:r>
              <a:rPr lang="en-GB" sz="2400" dirty="0" smtClean="0"/>
              <a:t>such </a:t>
            </a:r>
            <a:r>
              <a:rPr lang="en-GB" sz="2400" dirty="0"/>
              <a:t>as glass, plastic &amp; metal</a:t>
            </a:r>
            <a:r>
              <a:rPr lang="en-GB" sz="2400" dirty="0" smtClean="0"/>
              <a:t>.</a:t>
            </a:r>
          </a:p>
          <a:p>
            <a:pPr marL="265176" indent="-265176" eaLnBrk="1" fontAlgn="auto" hangingPunct="1">
              <a:lnSpc>
                <a:spcPct val="90000"/>
              </a:lnSpc>
              <a:spcAft>
                <a:spcPts val="0"/>
              </a:spcAft>
              <a:buFont typeface="Wingdings 2"/>
              <a:buChar char=""/>
              <a:defRPr/>
            </a:pPr>
            <a:endParaRPr lang="en-GB" sz="2400" dirty="0"/>
          </a:p>
          <a:p>
            <a:pPr marL="265176" indent="-265176" eaLnBrk="1" fontAlgn="auto" hangingPunct="1">
              <a:lnSpc>
                <a:spcPct val="90000"/>
              </a:lnSpc>
              <a:spcAft>
                <a:spcPts val="0"/>
              </a:spcAft>
              <a:buNone/>
              <a:defRPr/>
            </a:pPr>
            <a:endParaRPr lang="en-GB" sz="2400" dirty="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Rectangle 1"/>
          <p:cNvSpPr/>
          <p:nvPr/>
        </p:nvSpPr>
        <p:spPr>
          <a:xfrm>
            <a:off x="332656" y="687923"/>
            <a:ext cx="6192688" cy="584775"/>
          </a:xfrm>
          <a:prstGeom prst="rect">
            <a:avLst/>
          </a:prstGeom>
        </p:spPr>
        <p:txBody>
          <a:bodyPr wrap="square">
            <a:spAutoFit/>
          </a:bodyPr>
          <a:lstStyle/>
          <a:p>
            <a:r>
              <a:rPr lang="en-GB" sz="3200" b="1" dirty="0">
                <a:solidFill>
                  <a:srgbClr val="FF0000"/>
                </a:solidFill>
                <a:effectLst>
                  <a:outerShdw blurRad="53975" dist="22860" dir="5400000" algn="tl" rotWithShape="0">
                    <a:srgbClr val="000000">
                      <a:alpha val="55000"/>
                    </a:srgbClr>
                  </a:outerShdw>
                </a:effectLst>
                <a:latin typeface="Verdana"/>
                <a:ea typeface="+mj-ea"/>
                <a:cs typeface="+mj-cs"/>
              </a:rPr>
              <a:t>Q &amp; A on Adhesives</a:t>
            </a:r>
            <a:endParaRPr lang="en-IE" dirty="0"/>
          </a:p>
        </p:txBody>
      </p:sp>
    </p:spTree>
    <p:extLst>
      <p:ext uri="{BB962C8B-B14F-4D97-AF65-F5344CB8AC3E}">
        <p14:creationId xmlns:p14="http://schemas.microsoft.com/office/powerpoint/2010/main" val="8127972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260648" y="1259632"/>
            <a:ext cx="6172200" cy="7699375"/>
          </a:xfrm>
        </p:spPr>
        <p:txBody>
          <a:bodyPr/>
          <a:lstStyle/>
          <a:p>
            <a:pPr eaLnBrk="1" hangingPunct="1">
              <a:lnSpc>
                <a:spcPct val="90000"/>
              </a:lnSpc>
            </a:pPr>
            <a:r>
              <a:rPr lang="en-GB" sz="2400" dirty="0" smtClean="0">
                <a:solidFill>
                  <a:srgbClr val="FF0000"/>
                </a:solidFill>
              </a:rPr>
              <a:t>What is meant by gap filling </a:t>
            </a:r>
            <a:r>
              <a:rPr lang="en-GB" sz="2400" dirty="0" smtClean="0">
                <a:solidFill>
                  <a:srgbClr val="FF0000"/>
                </a:solidFill>
              </a:rPr>
              <a:t>glues? Give example. </a:t>
            </a:r>
          </a:p>
          <a:p>
            <a:pPr eaLnBrk="1" hangingPunct="1">
              <a:lnSpc>
                <a:spcPct val="90000"/>
              </a:lnSpc>
            </a:pPr>
            <a:r>
              <a:rPr lang="en-GB" sz="2400" dirty="0" smtClean="0"/>
              <a:t>Glues that expand or don’t break down in loose joints. Urea Formaldehyde. </a:t>
            </a:r>
            <a:endParaRPr lang="en-GB" sz="2400" dirty="0" smtClean="0"/>
          </a:p>
          <a:p>
            <a:pPr eaLnBrk="1" hangingPunct="1">
              <a:lnSpc>
                <a:spcPct val="90000"/>
              </a:lnSpc>
              <a:buFont typeface="Wingdings 2" pitchFamily="18" charset="2"/>
              <a:buNone/>
            </a:pPr>
            <a:endParaRPr lang="en-GB" sz="2400" dirty="0" smtClean="0">
              <a:solidFill>
                <a:srgbClr val="008000"/>
              </a:solidFill>
            </a:endParaRPr>
          </a:p>
          <a:p>
            <a:pPr eaLnBrk="1" hangingPunct="1">
              <a:lnSpc>
                <a:spcPct val="90000"/>
              </a:lnSpc>
            </a:pPr>
            <a:r>
              <a:rPr lang="en-GB" sz="2400" dirty="0" smtClean="0">
                <a:solidFill>
                  <a:srgbClr val="FF0000"/>
                </a:solidFill>
              </a:rPr>
              <a:t>What is meant by separate </a:t>
            </a:r>
            <a:r>
              <a:rPr lang="en-GB" sz="2400" dirty="0" smtClean="0">
                <a:solidFill>
                  <a:srgbClr val="FF0000"/>
                </a:solidFill>
              </a:rPr>
              <a:t>application </a:t>
            </a:r>
            <a:r>
              <a:rPr lang="en-GB" sz="2400" dirty="0" smtClean="0">
                <a:solidFill>
                  <a:srgbClr val="FF0000"/>
                </a:solidFill>
              </a:rPr>
              <a:t>glues?</a:t>
            </a:r>
            <a:r>
              <a:rPr lang="en-GB" sz="2400" dirty="0" smtClean="0">
                <a:solidFill>
                  <a:srgbClr val="008000"/>
                </a:solidFill>
              </a:rPr>
              <a:t> </a:t>
            </a:r>
            <a:endParaRPr lang="en-GB" sz="2400" dirty="0" smtClean="0">
              <a:solidFill>
                <a:srgbClr val="008000"/>
              </a:solidFill>
            </a:endParaRPr>
          </a:p>
          <a:p>
            <a:pPr eaLnBrk="1" hangingPunct="1">
              <a:lnSpc>
                <a:spcPct val="90000"/>
              </a:lnSpc>
            </a:pPr>
            <a:r>
              <a:rPr lang="en-GB" sz="2400" dirty="0"/>
              <a:t>T</a:t>
            </a:r>
            <a:r>
              <a:rPr lang="en-GB" sz="2400" dirty="0" smtClean="0"/>
              <a:t>hese </a:t>
            </a:r>
            <a:r>
              <a:rPr lang="en-GB" sz="2400" dirty="0" smtClean="0"/>
              <a:t>glues are used with a catalyst or </a:t>
            </a:r>
            <a:r>
              <a:rPr lang="en-GB" sz="2400" dirty="0" smtClean="0"/>
              <a:t>hardener. Coat </a:t>
            </a:r>
            <a:r>
              <a:rPr lang="en-GB" sz="2400" dirty="0" smtClean="0"/>
              <a:t>one side with glue one side with </a:t>
            </a:r>
            <a:r>
              <a:rPr lang="en-GB" sz="2400" dirty="0" smtClean="0"/>
              <a:t>hardener.</a:t>
            </a:r>
            <a:endParaRPr lang="en-GB" sz="2400" dirty="0" smtClean="0"/>
          </a:p>
          <a:p>
            <a:pPr eaLnBrk="1" hangingPunct="1">
              <a:lnSpc>
                <a:spcPct val="90000"/>
              </a:lnSpc>
            </a:pPr>
            <a:endParaRPr lang="en-GB" sz="2400" dirty="0" smtClean="0"/>
          </a:p>
          <a:p>
            <a:pPr eaLnBrk="1" hangingPunct="1">
              <a:lnSpc>
                <a:spcPct val="90000"/>
              </a:lnSpc>
            </a:pPr>
            <a:r>
              <a:rPr lang="en-GB" sz="2400" dirty="0" smtClean="0">
                <a:solidFill>
                  <a:srgbClr val="FF0000"/>
                </a:solidFill>
              </a:rPr>
              <a:t>What is meant by mixed </a:t>
            </a:r>
            <a:r>
              <a:rPr lang="en-GB" sz="2400" dirty="0" smtClean="0">
                <a:solidFill>
                  <a:srgbClr val="FF0000"/>
                </a:solidFill>
              </a:rPr>
              <a:t>application </a:t>
            </a:r>
            <a:r>
              <a:rPr lang="en-GB" sz="2400" dirty="0" smtClean="0">
                <a:solidFill>
                  <a:srgbClr val="FF0000"/>
                </a:solidFill>
              </a:rPr>
              <a:t>glues? </a:t>
            </a:r>
          </a:p>
          <a:p>
            <a:pPr eaLnBrk="1" hangingPunct="1">
              <a:lnSpc>
                <a:spcPct val="90000"/>
              </a:lnSpc>
            </a:pPr>
            <a:r>
              <a:rPr lang="en-GB" sz="2400" dirty="0" smtClean="0"/>
              <a:t>liquid </a:t>
            </a:r>
            <a:r>
              <a:rPr lang="en-GB" sz="2400" dirty="0" smtClean="0"/>
              <a:t>or powder glue and hardeners are weighed and mixed prior to application. </a:t>
            </a:r>
          </a:p>
          <a:p>
            <a:pPr marL="0" indent="0" eaLnBrk="1" hangingPunct="1">
              <a:lnSpc>
                <a:spcPct val="90000"/>
              </a:lnSpc>
              <a:buNone/>
            </a:pPr>
            <a:endParaRPr lang="en-GB" sz="2400" dirty="0" smtClean="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Rectangle 1"/>
          <p:cNvSpPr/>
          <p:nvPr/>
        </p:nvSpPr>
        <p:spPr>
          <a:xfrm>
            <a:off x="260648" y="615915"/>
            <a:ext cx="6336704" cy="584775"/>
          </a:xfrm>
          <a:prstGeom prst="rect">
            <a:avLst/>
          </a:prstGeom>
        </p:spPr>
        <p:txBody>
          <a:bodyPr wrap="square">
            <a:spAutoFit/>
          </a:bodyPr>
          <a:lstStyle/>
          <a:p>
            <a:r>
              <a:rPr lang="en-GB" sz="3200" b="1" dirty="0">
                <a:solidFill>
                  <a:srgbClr val="FF0000"/>
                </a:solidFill>
                <a:effectLst>
                  <a:outerShdw blurRad="53975" dist="22860" dir="5400000" algn="tl" rotWithShape="0">
                    <a:srgbClr val="000000">
                      <a:alpha val="55000"/>
                    </a:srgbClr>
                  </a:outerShdw>
                </a:effectLst>
                <a:latin typeface="Verdana"/>
                <a:ea typeface="+mj-ea"/>
                <a:cs typeface="+mj-cs"/>
              </a:rPr>
              <a:t>Q &amp; A on Adhesives</a:t>
            </a:r>
            <a:endParaRPr lang="en-IE"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260648" y="1516062"/>
            <a:ext cx="6172200" cy="7627938"/>
          </a:xfrm>
        </p:spPr>
        <p:txBody>
          <a:bodyPr/>
          <a:lstStyle/>
          <a:p>
            <a:pPr eaLnBrk="1" hangingPunct="1"/>
            <a:r>
              <a:rPr lang="en-GB" sz="2400" dirty="0" smtClean="0">
                <a:solidFill>
                  <a:srgbClr val="FF0000"/>
                </a:solidFill>
              </a:rPr>
              <a:t>What is Epoxy resin</a:t>
            </a:r>
            <a:r>
              <a:rPr lang="en-GB" sz="2400" dirty="0">
                <a:solidFill>
                  <a:srgbClr val="FF0000"/>
                </a:solidFill>
              </a:rPr>
              <a:t>?</a:t>
            </a:r>
            <a:r>
              <a:rPr lang="en-GB" sz="2400" dirty="0" smtClean="0">
                <a:solidFill>
                  <a:srgbClr val="FF0000"/>
                </a:solidFill>
              </a:rPr>
              <a:t> </a:t>
            </a:r>
          </a:p>
          <a:p>
            <a:pPr eaLnBrk="1" hangingPunct="1"/>
            <a:r>
              <a:rPr lang="en-GB" sz="2400" dirty="0" smtClean="0"/>
              <a:t>These </a:t>
            </a:r>
            <a:r>
              <a:rPr lang="en-GB" sz="2400" dirty="0" smtClean="0"/>
              <a:t>glues are two </a:t>
            </a:r>
            <a:r>
              <a:rPr lang="en-GB" sz="2400" dirty="0" smtClean="0"/>
              <a:t>liquids</a:t>
            </a:r>
            <a:r>
              <a:rPr lang="en-GB" sz="2400" dirty="0" smtClean="0"/>
              <a:t> </a:t>
            </a:r>
            <a:r>
              <a:rPr lang="en-GB" sz="2400" dirty="0" smtClean="0"/>
              <a:t>that have to be mixed together before use. </a:t>
            </a:r>
            <a:r>
              <a:rPr lang="en-GB" sz="2400" dirty="0" smtClean="0"/>
              <a:t>Used </a:t>
            </a:r>
            <a:r>
              <a:rPr lang="en-GB" sz="2400" dirty="0" smtClean="0"/>
              <a:t>for bonding metal, glass, plastic &amp; wood.</a:t>
            </a:r>
          </a:p>
          <a:p>
            <a:pPr eaLnBrk="1" hangingPunct="1"/>
            <a:endParaRPr lang="en-GB" sz="2400" dirty="0" smtClean="0"/>
          </a:p>
          <a:p>
            <a:pPr eaLnBrk="1" hangingPunct="1"/>
            <a:r>
              <a:rPr lang="en-GB" sz="2400" dirty="0" smtClean="0">
                <a:solidFill>
                  <a:srgbClr val="FF0000"/>
                </a:solidFill>
              </a:rPr>
              <a:t>What is Neoprene?</a:t>
            </a:r>
          </a:p>
          <a:p>
            <a:pPr eaLnBrk="1" hangingPunct="1"/>
            <a:r>
              <a:rPr lang="en-GB" sz="2400" dirty="0" smtClean="0"/>
              <a:t>These </a:t>
            </a:r>
            <a:r>
              <a:rPr lang="en-GB" sz="2400" dirty="0" smtClean="0"/>
              <a:t>are either synthetic or natural rubber latex glues in solvents and set by evaporation. Used for laying veneers on shaped rims, laying plastic laminates.</a:t>
            </a:r>
          </a:p>
          <a:p>
            <a:pPr eaLnBrk="1" hangingPunct="1">
              <a:buFontTx/>
              <a:buNone/>
            </a:pPr>
            <a:endParaRPr lang="en-GB" sz="2400" dirty="0" smtClean="0"/>
          </a:p>
        </p:txBody>
      </p:sp>
      <p:sp>
        <p:nvSpPr>
          <p:cNvPr id="3" name="Footer Placeholder 2"/>
          <p:cNvSpPr>
            <a:spLocks noGrp="1"/>
          </p:cNvSpPr>
          <p:nvPr>
            <p:ph type="ftr" sz="quarter" idx="11"/>
          </p:nvPr>
        </p:nvSpPr>
        <p:spPr/>
        <p:txBody>
          <a:bodyPr/>
          <a:lstStyle/>
          <a:p>
            <a:pPr>
              <a:defRPr/>
            </a:pPr>
            <a:r>
              <a:rPr lang="en-GB" smtClean="0"/>
              <a:t>J.Byrne 2016</a:t>
            </a:r>
            <a:endParaRPr lang="en-GB"/>
          </a:p>
        </p:txBody>
      </p:sp>
      <p:sp>
        <p:nvSpPr>
          <p:cNvPr id="2" name="Rectangle 1"/>
          <p:cNvSpPr/>
          <p:nvPr/>
        </p:nvSpPr>
        <p:spPr>
          <a:xfrm>
            <a:off x="332656" y="539552"/>
            <a:ext cx="6336704" cy="584775"/>
          </a:xfrm>
          <a:prstGeom prst="rect">
            <a:avLst/>
          </a:prstGeom>
        </p:spPr>
        <p:txBody>
          <a:bodyPr wrap="square">
            <a:spAutoFit/>
          </a:bodyPr>
          <a:lstStyle/>
          <a:p>
            <a:r>
              <a:rPr lang="en-GB" sz="3200" b="1" dirty="0">
                <a:solidFill>
                  <a:srgbClr val="FF0000"/>
                </a:solidFill>
                <a:effectLst>
                  <a:outerShdw blurRad="53975" dist="22860" dir="5400000" algn="tl" rotWithShape="0">
                    <a:srgbClr val="000000">
                      <a:alpha val="55000"/>
                    </a:srgbClr>
                  </a:outerShdw>
                </a:effectLst>
                <a:latin typeface="Verdana"/>
                <a:ea typeface="+mj-ea"/>
                <a:cs typeface="+mj-cs"/>
              </a:rPr>
              <a:t>Q &amp; A on Adhesives</a:t>
            </a:r>
            <a:endParaRPr lang="en-IE"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748903"/>
          </a:xfrm>
        </p:spPr>
        <p:txBody>
          <a:bodyPr/>
          <a:lstStyle/>
          <a:p>
            <a:pPr eaLnBrk="1" fontAlgn="auto" hangingPunct="1">
              <a:spcAft>
                <a:spcPts val="0"/>
              </a:spcAft>
              <a:defRPr/>
            </a:pPr>
            <a:r>
              <a:rPr lang="en-GB" sz="3200" dirty="0" smtClean="0">
                <a:solidFill>
                  <a:srgbClr val="FF0000"/>
                </a:solidFill>
              </a:rPr>
              <a:t>Q &amp; A on </a:t>
            </a:r>
            <a:r>
              <a:rPr lang="en-GB" sz="3200" dirty="0">
                <a:solidFill>
                  <a:srgbClr val="FF0000"/>
                </a:solidFill>
              </a:rPr>
              <a:t>Adhesives</a:t>
            </a:r>
          </a:p>
        </p:txBody>
      </p:sp>
      <p:sp>
        <p:nvSpPr>
          <p:cNvPr id="14339" name="Rectangle 3"/>
          <p:cNvSpPr>
            <a:spLocks noGrp="1" noChangeArrowheads="1"/>
          </p:cNvSpPr>
          <p:nvPr>
            <p:ph idx="1"/>
          </p:nvPr>
        </p:nvSpPr>
        <p:spPr>
          <a:xfrm>
            <a:off x="342900" y="1259632"/>
            <a:ext cx="6172200" cy="6764338"/>
          </a:xfrm>
        </p:spPr>
        <p:txBody>
          <a:bodyPr/>
          <a:lstStyle/>
          <a:p>
            <a:pPr eaLnBrk="1" hangingPunct="1"/>
            <a:r>
              <a:rPr lang="en-GB" sz="2400" dirty="0" smtClean="0"/>
              <a:t>Name 1 glue for each job below &amp; give 1 reason for each choice.</a:t>
            </a:r>
          </a:p>
          <a:p>
            <a:pPr eaLnBrk="1" hangingPunct="1"/>
            <a:r>
              <a:rPr lang="en-GB" sz="2400" dirty="0" smtClean="0">
                <a:solidFill>
                  <a:srgbClr val="FF0000"/>
                </a:solidFill>
              </a:rPr>
              <a:t>A Teak Garden Table:</a:t>
            </a:r>
          </a:p>
          <a:p>
            <a:pPr eaLnBrk="1" hangingPunct="1"/>
            <a:r>
              <a:rPr lang="en-GB" sz="2400" dirty="0" smtClean="0"/>
              <a:t>Exterior P.V.A.: The glue would need to be Waterproof.</a:t>
            </a:r>
          </a:p>
          <a:p>
            <a:pPr eaLnBrk="1" hangingPunct="1"/>
            <a:r>
              <a:rPr lang="en-GB" sz="2400" dirty="0" smtClean="0">
                <a:solidFill>
                  <a:srgbClr val="FF0000"/>
                </a:solidFill>
              </a:rPr>
              <a:t>Repairing the veneer on an antique bow front drawer.</a:t>
            </a:r>
          </a:p>
          <a:p>
            <a:pPr eaLnBrk="1" hangingPunct="1"/>
            <a:r>
              <a:rPr lang="en-GB" sz="2400" dirty="0" smtClean="0"/>
              <a:t>Animal Glue: The existing veneer would have been stuck using animal glue and any repairs would need to use the same glue.</a:t>
            </a:r>
          </a:p>
          <a:p>
            <a:pPr eaLnBrk="1" hangingPunct="1"/>
            <a:r>
              <a:rPr lang="en-GB" sz="2400" dirty="0" smtClean="0">
                <a:solidFill>
                  <a:srgbClr val="FF0000"/>
                </a:solidFill>
              </a:rPr>
              <a:t>Repairing a badly fitting joint:</a:t>
            </a:r>
          </a:p>
          <a:p>
            <a:pPr eaLnBrk="1" hangingPunct="1"/>
            <a:r>
              <a:rPr lang="en-GB" sz="2400" dirty="0" smtClean="0"/>
              <a:t>Gap-filling Glue: The glue needs to fill in the gaps without breaking down at a later stage. </a:t>
            </a:r>
          </a:p>
          <a:p>
            <a:pPr eaLnBrk="1" hangingPunct="1"/>
            <a:r>
              <a:rPr lang="en-GB" sz="2400" dirty="0" smtClean="0">
                <a:solidFill>
                  <a:srgbClr val="FF0000"/>
                </a:solidFill>
              </a:rPr>
              <a:t>Gluing up an occasional table:</a:t>
            </a:r>
          </a:p>
          <a:p>
            <a:pPr eaLnBrk="1" hangingPunct="1"/>
            <a:r>
              <a:rPr lang="en-GB" sz="2400" dirty="0" smtClean="0"/>
              <a:t>P.V.A</a:t>
            </a:r>
            <a:r>
              <a:rPr lang="en-GB" sz="2400" dirty="0" smtClean="0"/>
              <a:t>. (interior) glue. It’s quick and easy to use, fairly strong set. </a:t>
            </a:r>
            <a:endParaRPr lang="en-GB" sz="4000" dirty="0" smtClean="0"/>
          </a:p>
          <a:p>
            <a:pPr eaLnBrk="1" hangingPunct="1">
              <a:buFontTx/>
              <a:buNone/>
            </a:pPr>
            <a:endParaRPr lang="en-GB" sz="2400" dirty="0" smtClean="0"/>
          </a:p>
        </p:txBody>
      </p:sp>
      <p:sp>
        <p:nvSpPr>
          <p:cNvPr id="4" name="Footer Placeholder 3"/>
          <p:cNvSpPr>
            <a:spLocks noGrp="1"/>
          </p:cNvSpPr>
          <p:nvPr>
            <p:ph type="ftr" sz="quarter" idx="11"/>
          </p:nvPr>
        </p:nvSpPr>
        <p:spPr/>
        <p:txBody>
          <a:bodyPr/>
          <a:lstStyle/>
          <a:p>
            <a:pPr>
              <a:defRPr/>
            </a:pPr>
            <a:r>
              <a:rPr lang="en-GB" smtClean="0"/>
              <a:t>J.Byrne 2016</a:t>
            </a:r>
            <a:endParaRPr lang="en-GB"/>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312</TotalTime>
  <Words>717</Words>
  <Application>Microsoft Office PowerPoint</Application>
  <PresentationFormat>On-screen Show (4:3)</PresentationFormat>
  <Paragraphs>111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Aspect</vt:lpstr>
      <vt:lpstr>Adhesives</vt:lpstr>
      <vt:lpstr>Q &amp; A on Adhesives</vt:lpstr>
      <vt:lpstr>Q &amp; A on Adhesives</vt:lpstr>
      <vt:lpstr>Q &amp; A on Adhesives</vt:lpstr>
      <vt:lpstr>Q &amp; A on Adhesives</vt:lpstr>
      <vt:lpstr>PowerPoint Presentation</vt:lpstr>
      <vt:lpstr>PowerPoint Presentation</vt:lpstr>
      <vt:lpstr>PowerPoint Presentation</vt:lpstr>
      <vt:lpstr>Q &amp; A on Adhesives</vt:lpstr>
      <vt:lpstr>Q &amp; A on Adhesives</vt:lpstr>
      <vt:lpstr>Q &amp; A on Adhesives</vt:lpstr>
      <vt:lpstr>Q &amp; A on Adhesives</vt:lpstr>
    </vt:vector>
  </TitlesOfParts>
  <Company>DIT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Adhesives</dc:title>
  <dc:creator>Jennifer Byrne</dc:creator>
  <cp:lastModifiedBy>jennifer.byrne@dit.ie</cp:lastModifiedBy>
  <cp:revision>28</cp:revision>
  <dcterms:created xsi:type="dcterms:W3CDTF">2008-01-06T16:49:05Z</dcterms:created>
  <dcterms:modified xsi:type="dcterms:W3CDTF">2016-09-29T12:11:35Z</dcterms:modified>
</cp:coreProperties>
</file>