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63" r:id="rId3"/>
    <p:sldId id="264" r:id="rId4"/>
    <p:sldId id="277" r:id="rId5"/>
    <p:sldId id="283" r:id="rId6"/>
    <p:sldId id="282" r:id="rId7"/>
    <p:sldId id="278" r:id="rId8"/>
    <p:sldId id="257" r:id="rId9"/>
    <p:sldId id="258" r:id="rId10"/>
    <p:sldId id="281" r:id="rId11"/>
    <p:sldId id="280" r:id="rId12"/>
    <p:sldId id="269" r:id="rId13"/>
    <p:sldId id="266" r:id="rId14"/>
    <p:sldId id="267" r:id="rId15"/>
  </p:sldIdLst>
  <p:sldSz cx="6858000" cy="9144000" type="screen4x3"/>
  <p:notesSz cx="6834188" cy="9979025"/>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764"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62275"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defTabSz="909638">
              <a:defRPr sz="1200"/>
            </a:lvl1pPr>
          </a:lstStyle>
          <a:p>
            <a:pPr>
              <a:defRPr/>
            </a:pPr>
            <a:endParaRPr lang="en-GB"/>
          </a:p>
        </p:txBody>
      </p:sp>
      <p:sp>
        <p:nvSpPr>
          <p:cNvPr id="21507" name="Rectangle 3"/>
          <p:cNvSpPr>
            <a:spLocks noGrp="1" noChangeArrowheads="1"/>
          </p:cNvSpPr>
          <p:nvPr>
            <p:ph type="dt" sz="quarter" idx="1"/>
          </p:nvPr>
        </p:nvSpPr>
        <p:spPr bwMode="auto">
          <a:xfrm>
            <a:off x="3871913" y="0"/>
            <a:ext cx="2960687"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algn="r" defTabSz="909638">
              <a:defRPr sz="1200"/>
            </a:lvl1pPr>
          </a:lstStyle>
          <a:p>
            <a:pPr>
              <a:defRPr/>
            </a:pPr>
            <a:endParaRPr lang="en-GB"/>
          </a:p>
        </p:txBody>
      </p:sp>
      <p:sp>
        <p:nvSpPr>
          <p:cNvPr id="21508" name="Rectangle 4"/>
          <p:cNvSpPr>
            <a:spLocks noGrp="1" noChangeArrowheads="1"/>
          </p:cNvSpPr>
          <p:nvPr>
            <p:ph type="ftr" sz="quarter" idx="2"/>
          </p:nvPr>
        </p:nvSpPr>
        <p:spPr bwMode="auto">
          <a:xfrm>
            <a:off x="0" y="9477375"/>
            <a:ext cx="2962275"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defTabSz="909638">
              <a:defRPr sz="1200"/>
            </a:lvl1pPr>
          </a:lstStyle>
          <a:p>
            <a:pPr>
              <a:defRPr/>
            </a:pPr>
            <a:endParaRPr lang="en-GB"/>
          </a:p>
        </p:txBody>
      </p:sp>
      <p:sp>
        <p:nvSpPr>
          <p:cNvPr id="21509" name="Rectangle 5"/>
          <p:cNvSpPr>
            <a:spLocks noGrp="1" noChangeArrowheads="1"/>
          </p:cNvSpPr>
          <p:nvPr>
            <p:ph type="sldNum" sz="quarter" idx="3"/>
          </p:nvPr>
        </p:nvSpPr>
        <p:spPr bwMode="auto">
          <a:xfrm>
            <a:off x="3871913" y="9477375"/>
            <a:ext cx="2960687"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algn="r" defTabSz="909638">
              <a:defRPr sz="1200"/>
            </a:lvl1pPr>
          </a:lstStyle>
          <a:p>
            <a:pPr>
              <a:defRPr/>
            </a:pPr>
            <a:fld id="{87DAC51B-5795-4FB7-8328-C17C734E2C6E}" type="slidenum">
              <a:rPr lang="en-GB"/>
              <a:pPr>
                <a:defRPr/>
              </a:pPr>
              <a:t>‹#›</a:t>
            </a:fld>
            <a:endParaRPr lang="en-GB"/>
          </a:p>
        </p:txBody>
      </p:sp>
    </p:spTree>
    <p:extLst>
      <p:ext uri="{BB962C8B-B14F-4D97-AF65-F5344CB8AC3E}">
        <p14:creationId xmlns:p14="http://schemas.microsoft.com/office/powerpoint/2010/main" val="349984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2275" cy="498475"/>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a:defRPr sz="1200"/>
            </a:lvl1pPr>
          </a:lstStyle>
          <a:p>
            <a:pPr>
              <a:defRPr/>
            </a:pPr>
            <a:fld id="{4D6BAF64-B1FC-45D4-856B-DDE02E9DA911}" type="datetimeFigureOut">
              <a:rPr lang="en-IE"/>
              <a:pPr>
                <a:defRPr/>
              </a:pPr>
              <a:t>05/10/2016</a:t>
            </a:fld>
            <a:endParaRPr lang="en-IE"/>
          </a:p>
        </p:txBody>
      </p:sp>
      <p:sp>
        <p:nvSpPr>
          <p:cNvPr id="4" name="Slide Image Placeholder 3"/>
          <p:cNvSpPr>
            <a:spLocks noGrp="1" noRot="1" noChangeAspect="1"/>
          </p:cNvSpPr>
          <p:nvPr>
            <p:ph type="sldImg" idx="2"/>
          </p:nvPr>
        </p:nvSpPr>
        <p:spPr>
          <a:xfrm>
            <a:off x="2014538" y="747713"/>
            <a:ext cx="2806700" cy="3743325"/>
          </a:xfrm>
          <a:prstGeom prst="rect">
            <a:avLst/>
          </a:prstGeom>
          <a:noFill/>
          <a:ln w="12700">
            <a:solidFill>
              <a:prstClr val="black"/>
            </a:solidFill>
          </a:ln>
        </p:spPr>
        <p:txBody>
          <a:bodyPr vert="horz" lIns="91440" tIns="45720" rIns="91440" bIns="45720" rtlCol="0" anchor="ctr"/>
          <a:lstStyle/>
          <a:p>
            <a:pPr lvl="0"/>
            <a:endParaRPr lang="en-IE" noProof="0" smtClean="0"/>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smtClean="0"/>
          </a:p>
        </p:txBody>
      </p:sp>
      <p:sp>
        <p:nvSpPr>
          <p:cNvPr id="6" name="Footer Placeholder 5"/>
          <p:cNvSpPr>
            <a:spLocks noGrp="1"/>
          </p:cNvSpPr>
          <p:nvPr>
            <p:ph type="ftr" sz="quarter" idx="4"/>
          </p:nvPr>
        </p:nvSpPr>
        <p:spPr>
          <a:xfrm>
            <a:off x="0" y="9478963"/>
            <a:ext cx="2962275" cy="498475"/>
          </a:xfrm>
          <a:prstGeom prst="rect">
            <a:avLst/>
          </a:prstGeom>
        </p:spPr>
        <p:txBody>
          <a:bodyPr vert="horz" lIns="91440" tIns="45720" rIns="91440" bIns="45720" rtlCol="0" anchor="b"/>
          <a:lstStyle>
            <a:lvl1pPr algn="l">
              <a:defRPr sz="1200"/>
            </a:lvl1pPr>
          </a:lstStyle>
          <a:p>
            <a:pPr>
              <a:defRPr/>
            </a:pPr>
            <a:endParaRPr lang="en-IE"/>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a:defRPr sz="1200"/>
            </a:lvl1pPr>
          </a:lstStyle>
          <a:p>
            <a:pPr>
              <a:defRPr/>
            </a:pPr>
            <a:fld id="{DB248005-45C4-4361-9074-3263F0FBCF84}" type="slidenum">
              <a:rPr lang="en-IE"/>
              <a:pPr>
                <a:defRPr/>
              </a:pPr>
              <a:t>‹#›</a:t>
            </a:fld>
            <a:endParaRPr lang="en-IE"/>
          </a:p>
        </p:txBody>
      </p:sp>
    </p:spTree>
    <p:extLst>
      <p:ext uri="{BB962C8B-B14F-4D97-AF65-F5344CB8AC3E}">
        <p14:creationId xmlns:p14="http://schemas.microsoft.com/office/powerpoint/2010/main" val="38378603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5"/>
          <p:cNvSpPr/>
          <p:nvPr/>
        </p:nvSpPr>
        <p:spPr>
          <a:xfrm>
            <a:off x="313947" y="578883"/>
            <a:ext cx="6230107" cy="414528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541782" y="2426941"/>
            <a:ext cx="5829300" cy="24384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541782" y="4913376"/>
            <a:ext cx="5829300" cy="12192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GB"/>
          </a:p>
        </p:txBody>
      </p:sp>
      <p:sp>
        <p:nvSpPr>
          <p:cNvPr id="8" name="Footer Placeholder 7"/>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9" name="Slide Number Placeholder 10"/>
          <p:cNvSpPr>
            <a:spLocks noGrp="1"/>
          </p:cNvSpPr>
          <p:nvPr>
            <p:ph type="sldNum" sz="quarter" idx="12"/>
          </p:nvPr>
        </p:nvSpPr>
        <p:spPr/>
        <p:txBody>
          <a:bodyPr/>
          <a:lstStyle>
            <a:lvl1pPr>
              <a:defRPr/>
            </a:lvl1pPr>
            <a:extLst/>
          </a:lstStyle>
          <a:p>
            <a:pPr>
              <a:defRPr/>
            </a:pPr>
            <a:fld id="{923AB8C1-EB2C-4A92-8959-6579C41D57C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377190" y="707136"/>
            <a:ext cx="6137910" cy="5583936"/>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66C62F50-4FAA-4415-B4D4-87757CB54CF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711206"/>
            <a:ext cx="1485900" cy="70103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711204"/>
            <a:ext cx="4457700" cy="70104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0D32D80C-3670-4D63-95D1-5A6043A42B1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377190" y="707136"/>
            <a:ext cx="6137910" cy="558393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0FC3D87C-6FC5-44DA-82A5-D45E8769515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4"/>
          <p:cNvSpPr/>
          <p:nvPr/>
        </p:nvSpPr>
        <p:spPr>
          <a:xfrm>
            <a:off x="313947" y="578883"/>
            <a:ext cx="6230107" cy="578843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351258" y="6571488"/>
            <a:ext cx="6137910" cy="902208"/>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51258" y="7499312"/>
            <a:ext cx="6137910" cy="560832"/>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GB"/>
          </a:p>
        </p:txBody>
      </p:sp>
      <p:sp>
        <p:nvSpPr>
          <p:cNvPr id="7" name="Footer Placeholder 4"/>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8" name="Slide Number Placeholder 5"/>
          <p:cNvSpPr>
            <a:spLocks noGrp="1"/>
          </p:cNvSpPr>
          <p:nvPr>
            <p:ph type="sldNum" sz="quarter" idx="12"/>
          </p:nvPr>
        </p:nvSpPr>
        <p:spPr/>
        <p:txBody>
          <a:bodyPr/>
          <a:lstStyle>
            <a:lvl1pPr>
              <a:defRPr/>
            </a:lvl1pPr>
            <a:extLst/>
          </a:lstStyle>
          <a:p>
            <a:pPr>
              <a:defRPr/>
            </a:pPr>
            <a:fld id="{C794CC4C-EF6C-47E1-A0B0-B4846CC06C4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385764" y="707136"/>
            <a:ext cx="2948940" cy="585216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66520" y="707136"/>
            <a:ext cx="2948940" cy="585216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7" name="Slide Number Placeholder 4"/>
          <p:cNvSpPr>
            <a:spLocks noGrp="1"/>
          </p:cNvSpPr>
          <p:nvPr>
            <p:ph type="sldNum" sz="quarter" idx="12"/>
          </p:nvPr>
        </p:nvSpPr>
        <p:spPr/>
        <p:txBody>
          <a:bodyPr/>
          <a:lstStyle>
            <a:lvl1pPr>
              <a:defRPr/>
            </a:lvl1pPr>
          </a:lstStyle>
          <a:p>
            <a:pPr>
              <a:defRPr/>
            </a:pPr>
            <a:fld id="{862C6345-7481-4641-8414-97AFAA978601}"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455418" y="772584"/>
            <a:ext cx="2948940" cy="1056216"/>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3489127" y="772584"/>
            <a:ext cx="2948940" cy="1056216"/>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5418" y="1930400"/>
            <a:ext cx="2948940" cy="465328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3489127" y="1930400"/>
            <a:ext cx="2948940" cy="465328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GB"/>
          </a:p>
        </p:txBody>
      </p:sp>
      <p:sp>
        <p:nvSpPr>
          <p:cNvPr id="8"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9" name="Slide Number Placeholder 4"/>
          <p:cNvSpPr>
            <a:spLocks noGrp="1"/>
          </p:cNvSpPr>
          <p:nvPr>
            <p:ph type="sldNum" sz="quarter" idx="12"/>
          </p:nvPr>
        </p:nvSpPr>
        <p:spPr/>
        <p:txBody>
          <a:bodyPr/>
          <a:lstStyle>
            <a:lvl1pPr>
              <a:defRPr/>
            </a:lvl1pPr>
          </a:lstStyle>
          <a:p>
            <a:pPr>
              <a:defRPr/>
            </a:pPr>
            <a:fld id="{0932BD64-47DF-43E1-862F-4AD30FECAD2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GB"/>
          </a:p>
        </p:txBody>
      </p:sp>
      <p:sp>
        <p:nvSpPr>
          <p:cNvPr id="4"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5" name="Slide Number Placeholder 4"/>
          <p:cNvSpPr>
            <a:spLocks noGrp="1"/>
          </p:cNvSpPr>
          <p:nvPr>
            <p:ph type="sldNum" sz="quarter" idx="12"/>
          </p:nvPr>
        </p:nvSpPr>
        <p:spPr/>
        <p:txBody>
          <a:bodyPr/>
          <a:lstStyle>
            <a:lvl1pPr>
              <a:defRPr/>
            </a:lvl1pPr>
          </a:lstStyle>
          <a:p>
            <a:pPr>
              <a:defRPr/>
            </a:pPr>
            <a:fld id="{68FF8E9E-78B5-47BD-AC31-9220C7763C4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GB"/>
          </a:p>
        </p:txBody>
      </p:sp>
      <p:sp>
        <p:nvSpPr>
          <p:cNvPr id="4" name="Footer Placeholder 2"/>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5" name="Slide Number Placeholder 3"/>
          <p:cNvSpPr>
            <a:spLocks noGrp="1"/>
          </p:cNvSpPr>
          <p:nvPr>
            <p:ph type="sldNum" sz="quarter" idx="12"/>
          </p:nvPr>
        </p:nvSpPr>
        <p:spPr/>
        <p:txBody>
          <a:bodyPr/>
          <a:lstStyle>
            <a:lvl1pPr>
              <a:defRPr/>
            </a:lvl1pPr>
            <a:extLst/>
          </a:lstStyle>
          <a:p>
            <a:pPr>
              <a:defRPr/>
            </a:pPr>
            <a:fld id="{147473BB-AFF1-4F9D-B280-E9298C6D6438}"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54088" y="711200"/>
            <a:ext cx="2228850" cy="12192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4154135" y="1930403"/>
            <a:ext cx="2228850" cy="5608149"/>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571030" y="1240192"/>
            <a:ext cx="3469619" cy="629920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7" name="Slide Number Placeholder 4"/>
          <p:cNvSpPr>
            <a:spLocks noGrp="1"/>
          </p:cNvSpPr>
          <p:nvPr>
            <p:ph type="sldNum" sz="quarter" idx="12"/>
          </p:nvPr>
        </p:nvSpPr>
        <p:spPr/>
        <p:txBody>
          <a:bodyPr/>
          <a:lstStyle>
            <a:lvl1pPr>
              <a:defRPr/>
            </a:lvl1pPr>
          </a:lstStyle>
          <a:p>
            <a:pPr>
              <a:defRPr/>
            </a:pPr>
            <a:fld id="{0685D892-8E85-4061-8E3F-3EF75DC92B5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5"/>
          <p:cNvSpPr/>
          <p:nvPr/>
        </p:nvSpPr>
        <p:spPr>
          <a:xfrm>
            <a:off x="4800600" y="579438"/>
            <a:ext cx="1743075" cy="57912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342900" y="6682741"/>
            <a:ext cx="6172200" cy="140208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4847034" y="711200"/>
            <a:ext cx="1680210" cy="561530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316110" y="581024"/>
            <a:ext cx="4443984" cy="57912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GB"/>
          </a:p>
        </p:txBody>
      </p:sp>
      <p:sp>
        <p:nvSpPr>
          <p:cNvPr id="8" name="Footer Placeholder 5"/>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9" name="Slide Number Placeholder 6"/>
          <p:cNvSpPr>
            <a:spLocks noGrp="1"/>
          </p:cNvSpPr>
          <p:nvPr>
            <p:ph type="sldNum" sz="quarter" idx="12"/>
          </p:nvPr>
        </p:nvSpPr>
        <p:spPr/>
        <p:txBody>
          <a:bodyPr/>
          <a:lstStyle>
            <a:lvl1pPr>
              <a:defRPr/>
            </a:lvl1pPr>
            <a:extLst/>
          </a:lstStyle>
          <a:p>
            <a:pPr>
              <a:defRPr/>
            </a:pPr>
            <a:fld id="{9E561A43-ADE5-44E7-9534-10DCE36A95A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313947" y="578883"/>
            <a:ext cx="6230107" cy="73152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377825" y="6646863"/>
            <a:ext cx="6137275" cy="1403350"/>
          </a:xfrm>
          <a:prstGeom prst="rect">
            <a:avLst/>
          </a:prstGeom>
        </p:spPr>
        <p:txBody>
          <a:bodyPr vert="horz" anchor="b">
            <a:normAutofit/>
          </a:bodyPr>
          <a:lstStyle>
            <a:extLst/>
          </a:lstStyle>
          <a:p>
            <a:r>
              <a:rPr lang="en-US" smtClean="0"/>
              <a:t>Click to edit Master title style</a:t>
            </a:r>
            <a:endParaRPr lang="en-US"/>
          </a:p>
        </p:txBody>
      </p:sp>
      <p:sp>
        <p:nvSpPr>
          <p:cNvPr id="4" name="Text Placeholder 3"/>
          <p:cNvSpPr>
            <a:spLocks noGrp="1"/>
          </p:cNvSpPr>
          <p:nvPr>
            <p:ph type="body" idx="1"/>
          </p:nvPr>
        </p:nvSpPr>
        <p:spPr bwMode="auto">
          <a:xfrm>
            <a:off x="377825" y="706438"/>
            <a:ext cx="6137275" cy="5584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2832100" y="8148638"/>
            <a:ext cx="1714500" cy="487362"/>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GB"/>
          </a:p>
        </p:txBody>
      </p:sp>
      <p:sp>
        <p:nvSpPr>
          <p:cNvPr id="18" name="Footer Placeholder 17"/>
          <p:cNvSpPr>
            <a:spLocks noGrp="1"/>
          </p:cNvSpPr>
          <p:nvPr>
            <p:ph type="ftr" sz="quarter" idx="3"/>
          </p:nvPr>
        </p:nvSpPr>
        <p:spPr>
          <a:xfrm>
            <a:off x="4546600" y="8148638"/>
            <a:ext cx="1714500" cy="487362"/>
          </a:xfrm>
          <a:prstGeom prst="rect">
            <a:avLst/>
          </a:prstGeom>
        </p:spPr>
        <p:txBody>
          <a:bodyPr vert="horz" anchor="b"/>
          <a:lstStyle>
            <a:lvl1pPr algn="l" eaLnBrk="1" latinLnBrk="0" hangingPunct="1">
              <a:defRPr kumimoji="0" sz="1000" smtClean="0">
                <a:solidFill>
                  <a:schemeClr val="bg2">
                    <a:shade val="50000"/>
                  </a:schemeClr>
                </a:solidFill>
              </a:defRPr>
            </a:lvl1pPr>
            <a:extLst/>
          </a:lstStyle>
          <a:p>
            <a:pPr>
              <a:defRPr/>
            </a:pPr>
            <a:r>
              <a:rPr lang="en-GB" smtClean="0"/>
              <a:t>J.Byrne 2016</a:t>
            </a:r>
            <a:endParaRPr lang="en-GB"/>
          </a:p>
        </p:txBody>
      </p:sp>
      <p:sp>
        <p:nvSpPr>
          <p:cNvPr id="5" name="Slide Number Placeholder 4"/>
          <p:cNvSpPr>
            <a:spLocks noGrp="1"/>
          </p:cNvSpPr>
          <p:nvPr>
            <p:ph type="sldNum" sz="quarter" idx="4"/>
          </p:nvPr>
        </p:nvSpPr>
        <p:spPr>
          <a:xfrm>
            <a:off x="6261100" y="8148638"/>
            <a:ext cx="342900" cy="487362"/>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C432A0EC-BDE1-4FDA-B1EA-CCCE649E388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25" r:id="rId1"/>
    <p:sldLayoutId id="2147483718" r:id="rId2"/>
    <p:sldLayoutId id="2147483726" r:id="rId3"/>
    <p:sldLayoutId id="2147483719" r:id="rId4"/>
    <p:sldLayoutId id="2147483720" r:id="rId5"/>
    <p:sldLayoutId id="2147483721" r:id="rId6"/>
    <p:sldLayoutId id="2147483727" r:id="rId7"/>
    <p:sldLayoutId id="2147483722" r:id="rId8"/>
    <p:sldLayoutId id="2147483728" r:id="rId9"/>
    <p:sldLayoutId id="2147483723" r:id="rId10"/>
    <p:sldLayoutId id="2147483724"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stCondLst>
                                            <p:cond delay="0"/>
                                          </p:stCondLst>
                                        </p:cTn>
                                        <p:tgtEl>
                                          <p:spTgt spid="4">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stCondLst>
                                            <p:cond delay="0"/>
                                          </p:stCondLst>
                                        </p:cTn>
                                        <p:tgtEl>
                                          <p:spTgt spid="4">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1000">
                                          <p:stCondLst>
                                            <p:cond delay="0"/>
                                          </p:stCondLst>
                                        </p:cTn>
                                        <p:tgtEl>
                                          <p:spTgt spid="4">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1000">
                                          <p:stCondLst>
                                            <p:cond delay="0"/>
                                          </p:stCondLst>
                                        </p:cTn>
                                        <p:tgtEl>
                                          <p:spTgt spid="4">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1000">
                                          <p:stCondLst>
                                            <p:cond delay="0"/>
                                          </p:stCondLst>
                                        </p:cTn>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build="p"/>
    </p:bldLst>
  </p:timing>
  <p:hf hd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41338" y="2427288"/>
            <a:ext cx="5829300" cy="2438400"/>
          </a:xfrm>
        </p:spPr>
        <p:txBody>
          <a:bodyPr/>
          <a:lstStyle/>
          <a:p>
            <a:pPr eaLnBrk="1" fontAlgn="auto" hangingPunct="1">
              <a:spcAft>
                <a:spcPts val="0"/>
              </a:spcAft>
              <a:defRPr/>
            </a:pPr>
            <a:r>
              <a:rPr lang="en-GB"/>
              <a:t>Adhesives</a:t>
            </a:r>
          </a:p>
        </p:txBody>
      </p:sp>
      <p:sp>
        <p:nvSpPr>
          <p:cNvPr id="2051" name="Rectangle 3"/>
          <p:cNvSpPr>
            <a:spLocks noGrp="1" noChangeArrowheads="1"/>
          </p:cNvSpPr>
          <p:nvPr>
            <p:ph type="subTitle" idx="1"/>
          </p:nvPr>
        </p:nvSpPr>
        <p:spPr>
          <a:xfrm>
            <a:off x="541338" y="5585048"/>
            <a:ext cx="5695974" cy="1651248"/>
          </a:xfrm>
        </p:spPr>
        <p:txBody>
          <a:bodyPr>
            <a:normAutofit/>
          </a:bodyPr>
          <a:lstStyle/>
          <a:p>
            <a:pPr eaLnBrk="1" fontAlgn="auto" hangingPunct="1">
              <a:spcAft>
                <a:spcPts val="0"/>
              </a:spcAft>
              <a:buFont typeface="Wingdings 2"/>
              <a:buNone/>
              <a:defRPr/>
            </a:pPr>
            <a:r>
              <a:rPr lang="en-US" sz="2800" dirty="0" smtClean="0">
                <a:solidFill>
                  <a:schemeClr val="tx1"/>
                </a:solidFill>
              </a:rPr>
              <a:t>Wood Manufacturing &amp; Finishing </a:t>
            </a:r>
            <a:r>
              <a:rPr lang="en-US" dirty="0" smtClean="0"/>
              <a:t> </a:t>
            </a:r>
            <a:endParaRPr lang="en-US"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923AB8C1-EB2C-4A92-8959-6579C41D57CB}" type="slidenum">
              <a:rPr lang="en-GB" smtClean="0"/>
              <a:pPr>
                <a:defRPr/>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42900" y="612080"/>
            <a:ext cx="6172200" cy="8280400"/>
          </a:xfrm>
        </p:spPr>
        <p:txBody>
          <a:bodyPr>
            <a:normAutofit/>
          </a:bodyPr>
          <a:lstStyle/>
          <a:p>
            <a:pPr marL="265176" indent="-265176" eaLnBrk="1" fontAlgn="auto" hangingPunct="1">
              <a:lnSpc>
                <a:spcPct val="90000"/>
              </a:lnSpc>
              <a:spcAft>
                <a:spcPts val="0"/>
              </a:spcAft>
              <a:buFont typeface="Wingdings 2"/>
              <a:buChar char=""/>
              <a:defRPr/>
            </a:pPr>
            <a:r>
              <a:rPr lang="en-GB" sz="2400" dirty="0">
                <a:solidFill>
                  <a:schemeClr val="accent2"/>
                </a:solidFill>
              </a:rPr>
              <a:t>Mineral </a:t>
            </a:r>
            <a:r>
              <a:rPr lang="en-GB" sz="2400" dirty="0" smtClean="0">
                <a:solidFill>
                  <a:schemeClr val="accent2"/>
                </a:solidFill>
              </a:rPr>
              <a:t>Glue:</a:t>
            </a:r>
            <a:endParaRPr lang="en-GB" sz="2400" dirty="0">
              <a:solidFill>
                <a:schemeClr val="accent2"/>
              </a:solidFill>
            </a:endParaRP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Phenol </a:t>
            </a:r>
            <a:r>
              <a:rPr lang="en-GB" sz="2400" dirty="0" smtClean="0">
                <a:solidFill>
                  <a:schemeClr val="accent2"/>
                </a:solidFill>
              </a:rPr>
              <a:t>formaldehyde:</a:t>
            </a:r>
            <a:r>
              <a:rPr lang="en-GB" sz="2400" dirty="0" smtClean="0"/>
              <a:t> </a:t>
            </a:r>
            <a:r>
              <a:rPr lang="en-GB" sz="2400" dirty="0"/>
              <a:t>Used for making plywood and Laminated plastics</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Resorcinol </a:t>
            </a:r>
            <a:r>
              <a:rPr lang="en-GB" sz="2400" dirty="0" smtClean="0">
                <a:solidFill>
                  <a:schemeClr val="accent2"/>
                </a:solidFill>
              </a:rPr>
              <a:t>formaldehyde:</a:t>
            </a:r>
            <a:r>
              <a:rPr lang="en-GB" sz="2400" dirty="0" smtClean="0"/>
              <a:t> </a:t>
            </a:r>
            <a:r>
              <a:rPr lang="en-GB" sz="2400" dirty="0"/>
              <a:t>Glue-lam beams found in leisure centres, shopping centres etc</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Epoxy </a:t>
            </a:r>
            <a:r>
              <a:rPr lang="en-GB" sz="2400" dirty="0" smtClean="0">
                <a:solidFill>
                  <a:schemeClr val="accent2"/>
                </a:solidFill>
              </a:rPr>
              <a:t>resin:</a:t>
            </a:r>
            <a:r>
              <a:rPr lang="en-GB" sz="2400" dirty="0" smtClean="0"/>
              <a:t> Bonds </a:t>
            </a:r>
            <a:r>
              <a:rPr lang="en-GB" sz="2400" dirty="0"/>
              <a:t>non porous material </a:t>
            </a:r>
            <a:r>
              <a:rPr lang="en-GB" sz="2400" dirty="0" smtClean="0"/>
              <a:t>such </a:t>
            </a:r>
            <a:r>
              <a:rPr lang="en-GB" sz="2400" dirty="0"/>
              <a:t>as glass, plastic &amp; metal</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None/>
              <a:defRPr/>
            </a:pPr>
            <a:endParaRPr lang="en-GB" sz="2400" dirty="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10</a:t>
            </a:fld>
            <a:endParaRPr lang="en-GB"/>
          </a:p>
        </p:txBody>
      </p:sp>
    </p:spTree>
    <p:extLst>
      <p:ext uri="{BB962C8B-B14F-4D97-AF65-F5344CB8AC3E}">
        <p14:creationId xmlns:p14="http://schemas.microsoft.com/office/powerpoint/2010/main" val="812797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42900" y="612080"/>
            <a:ext cx="6172200" cy="8280400"/>
          </a:xfrm>
        </p:spPr>
        <p:txBody>
          <a:bodyPr>
            <a:normAutofit/>
          </a:bodyPr>
          <a:lstStyle/>
          <a:p>
            <a:pPr marL="265176" indent="-265176" eaLnBrk="1" fontAlgn="auto" hangingPunct="1">
              <a:lnSpc>
                <a:spcPct val="90000"/>
              </a:lnSpc>
              <a:spcAft>
                <a:spcPts val="0"/>
              </a:spcAft>
              <a:buFont typeface="Wingdings 2"/>
              <a:buChar char=""/>
              <a:defRPr/>
            </a:pPr>
            <a:r>
              <a:rPr lang="en-GB" sz="2400" dirty="0">
                <a:solidFill>
                  <a:schemeClr val="accent2"/>
                </a:solidFill>
              </a:rPr>
              <a:t>Mineral </a:t>
            </a:r>
            <a:r>
              <a:rPr lang="en-GB" sz="2400" dirty="0" err="1" smtClean="0">
                <a:solidFill>
                  <a:schemeClr val="accent2"/>
                </a:solidFill>
              </a:rPr>
              <a:t>Glue:Polyvinyl</a:t>
            </a:r>
            <a:r>
              <a:rPr lang="en-GB" sz="2400" dirty="0" smtClean="0">
                <a:solidFill>
                  <a:schemeClr val="accent2"/>
                </a:solidFill>
              </a:rPr>
              <a:t> </a:t>
            </a:r>
            <a:r>
              <a:rPr lang="en-GB" sz="2400" dirty="0">
                <a:solidFill>
                  <a:schemeClr val="accent2"/>
                </a:solidFill>
              </a:rPr>
              <a:t>acetate (P.V.A</a:t>
            </a:r>
            <a:r>
              <a:rPr lang="en-GB" sz="2400" dirty="0" smtClean="0">
                <a:solidFill>
                  <a:schemeClr val="accent2"/>
                </a:solidFill>
              </a:rPr>
              <a:t>.):</a:t>
            </a:r>
            <a:r>
              <a:rPr lang="en-GB" sz="2400" dirty="0" smtClean="0"/>
              <a:t> Available </a:t>
            </a:r>
            <a:r>
              <a:rPr lang="en-GB" sz="2400" dirty="0"/>
              <a:t>interior and exterior grade for all types wooden joints </a:t>
            </a:r>
            <a:endParaRPr lang="en-GB" sz="2400" dirty="0" smtClean="0"/>
          </a:p>
          <a:p>
            <a:pPr marL="265176" indent="-265176" eaLnBrk="1" fontAlgn="auto" hangingPunct="1">
              <a:lnSpc>
                <a:spcPct val="90000"/>
              </a:lnSpc>
              <a:spcAft>
                <a:spcPts val="0"/>
              </a:spcAft>
              <a:buFont typeface="Wingdings 2"/>
              <a:buChar char=""/>
              <a:defRPr/>
            </a:pPr>
            <a:endParaRPr lang="en-GB" sz="2400" dirty="0"/>
          </a:p>
          <a:p>
            <a:pPr lvl="0" eaLnBrk="1" hangingPunct="1">
              <a:lnSpc>
                <a:spcPct val="80000"/>
              </a:lnSpc>
              <a:buClr>
                <a:srgbClr val="797B7E"/>
              </a:buClr>
            </a:pPr>
            <a:r>
              <a:rPr lang="en-GB" sz="2400" dirty="0">
                <a:solidFill>
                  <a:srgbClr val="FF3300"/>
                </a:solidFill>
              </a:rPr>
              <a:t>Advantages of P.V.A. Glue </a:t>
            </a:r>
            <a:r>
              <a:rPr lang="en-GB" sz="2400" dirty="0">
                <a:solidFill>
                  <a:srgbClr val="000000"/>
                </a:solidFill>
              </a:rPr>
              <a:t> </a:t>
            </a:r>
          </a:p>
          <a:p>
            <a:pPr lvl="0" eaLnBrk="1" hangingPunct="1">
              <a:lnSpc>
                <a:spcPct val="80000"/>
              </a:lnSpc>
              <a:buClr>
                <a:srgbClr val="797B7E"/>
              </a:buClr>
              <a:buNone/>
            </a:pPr>
            <a:r>
              <a:rPr lang="en-GB" sz="2400" dirty="0">
                <a:solidFill>
                  <a:srgbClr val="000000"/>
                </a:solidFill>
              </a:rPr>
              <a:t>   Strong, in veneering setting times can be speeded up with heat, use straight from bottle. Exterior grade is water resistant. </a:t>
            </a:r>
          </a:p>
          <a:p>
            <a:pPr lvl="0" eaLnBrk="1" hangingPunct="1">
              <a:lnSpc>
                <a:spcPct val="80000"/>
              </a:lnSpc>
              <a:buClr>
                <a:srgbClr val="797B7E"/>
              </a:buClr>
              <a:buNone/>
            </a:pPr>
            <a:endParaRPr lang="en-GB" sz="2400" dirty="0">
              <a:solidFill>
                <a:srgbClr val="000000"/>
              </a:solidFill>
            </a:endParaRPr>
          </a:p>
          <a:p>
            <a:pPr lvl="0" eaLnBrk="1" hangingPunct="1">
              <a:lnSpc>
                <a:spcPct val="80000"/>
              </a:lnSpc>
              <a:buClr>
                <a:srgbClr val="797B7E"/>
              </a:buClr>
            </a:pPr>
            <a:r>
              <a:rPr lang="en-GB" sz="2400" dirty="0">
                <a:solidFill>
                  <a:srgbClr val="FF3300"/>
                </a:solidFill>
              </a:rPr>
              <a:t>Disadvantages of P.V.A. Glue 	</a:t>
            </a:r>
            <a:r>
              <a:rPr lang="en-GB" sz="2400" dirty="0">
                <a:solidFill>
                  <a:srgbClr val="000000"/>
                </a:solidFill>
              </a:rPr>
              <a:t> Some grades take up to 1hr to set. If not cleaned off properly orange staining can occur when applying  polish or  lacquer. Reacts with metal and tannic acid in certain timbers to give blue staining</a:t>
            </a:r>
          </a:p>
          <a:p>
            <a:pPr marL="265176" indent="-265176" eaLnBrk="1" fontAlgn="auto" hangingPunct="1">
              <a:lnSpc>
                <a:spcPct val="90000"/>
              </a:lnSpc>
              <a:spcAft>
                <a:spcPts val="0"/>
              </a:spcAft>
              <a:buFont typeface="Wingdings 2"/>
              <a:buChar char=""/>
              <a:defRPr/>
            </a:pPr>
            <a:endParaRPr lang="en-GB" sz="2400" dirty="0" smtClean="0"/>
          </a:p>
          <a:p>
            <a:pPr marL="265176" indent="-265176" eaLnBrk="1" fontAlgn="auto" hangingPunct="1">
              <a:lnSpc>
                <a:spcPct val="90000"/>
              </a:lnSpc>
              <a:spcAft>
                <a:spcPts val="0"/>
              </a:spcAft>
              <a:buFont typeface="Wingdings 2"/>
              <a:buChar char=""/>
              <a:defRPr/>
            </a:pPr>
            <a:endParaRPr lang="en-GB" sz="2400" dirty="0" smtClean="0"/>
          </a:p>
          <a:p>
            <a:pPr marL="265176" indent="-265176" eaLnBrk="1" fontAlgn="auto" hangingPunct="1">
              <a:lnSpc>
                <a:spcPct val="90000"/>
              </a:lnSpc>
              <a:spcAft>
                <a:spcPts val="0"/>
              </a:spcAft>
              <a:buNone/>
              <a:defRPr/>
            </a:pPr>
            <a:endParaRPr lang="en-GB" sz="2400" dirty="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11</a:t>
            </a:fld>
            <a:endParaRPr lang="en-GB"/>
          </a:p>
        </p:txBody>
      </p:sp>
    </p:spTree>
    <p:extLst>
      <p:ext uri="{BB962C8B-B14F-4D97-AF65-F5344CB8AC3E}">
        <p14:creationId xmlns:p14="http://schemas.microsoft.com/office/powerpoint/2010/main" val="2656715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260648" y="683568"/>
            <a:ext cx="6172200" cy="7699375"/>
          </a:xfrm>
        </p:spPr>
        <p:txBody>
          <a:bodyPr/>
          <a:lstStyle/>
          <a:p>
            <a:pPr eaLnBrk="1" hangingPunct="1">
              <a:lnSpc>
                <a:spcPct val="90000"/>
              </a:lnSpc>
            </a:pPr>
            <a:r>
              <a:rPr lang="en-GB" sz="2400" dirty="0" smtClean="0">
                <a:solidFill>
                  <a:srgbClr val="0070C0"/>
                </a:solidFill>
              </a:rPr>
              <a:t>Synthetic resins are either gap filling or veneering (close contact) glues.</a:t>
            </a:r>
          </a:p>
          <a:p>
            <a:pPr eaLnBrk="1" hangingPunct="1">
              <a:lnSpc>
                <a:spcPct val="90000"/>
              </a:lnSpc>
              <a:buFont typeface="Wingdings 2" pitchFamily="18" charset="2"/>
              <a:buNone/>
            </a:pPr>
            <a:endParaRPr lang="en-GB" sz="2400" dirty="0" smtClean="0">
              <a:solidFill>
                <a:srgbClr val="008000"/>
              </a:solidFill>
            </a:endParaRPr>
          </a:p>
          <a:p>
            <a:pPr eaLnBrk="1" hangingPunct="1">
              <a:lnSpc>
                <a:spcPct val="90000"/>
              </a:lnSpc>
            </a:pPr>
            <a:r>
              <a:rPr lang="en-GB" sz="2400" dirty="0" smtClean="0">
                <a:solidFill>
                  <a:srgbClr val="008000"/>
                </a:solidFill>
              </a:rPr>
              <a:t>Separate application glues:</a:t>
            </a:r>
            <a:r>
              <a:rPr lang="en-GB" sz="2400" dirty="0" smtClean="0"/>
              <a:t> these glues are used with a catalyst or hardener, its only function is to control setting time. Coat one side with glue one side with hardener</a:t>
            </a:r>
          </a:p>
          <a:p>
            <a:pPr eaLnBrk="1" hangingPunct="1">
              <a:lnSpc>
                <a:spcPct val="90000"/>
              </a:lnSpc>
            </a:pPr>
            <a:endParaRPr lang="en-GB" sz="2400" dirty="0" smtClean="0"/>
          </a:p>
          <a:p>
            <a:pPr eaLnBrk="1" hangingPunct="1">
              <a:lnSpc>
                <a:spcPct val="90000"/>
              </a:lnSpc>
            </a:pPr>
            <a:r>
              <a:rPr lang="en-GB" sz="2400" dirty="0" smtClean="0">
                <a:solidFill>
                  <a:srgbClr val="008000"/>
                </a:solidFill>
              </a:rPr>
              <a:t>Mixed application glues:</a:t>
            </a:r>
            <a:r>
              <a:rPr lang="en-GB" sz="2400" dirty="0" smtClean="0"/>
              <a:t> liquid or powder glue and hardeners are weighed and mixed prior to application. </a:t>
            </a:r>
            <a:r>
              <a:rPr lang="en-GB" sz="2400" dirty="0" err="1" smtClean="0"/>
              <a:t>eg</a:t>
            </a:r>
            <a:r>
              <a:rPr lang="en-GB" sz="2400" dirty="0" smtClean="0"/>
              <a:t>. U.F. glue for veneering – curing time is speeded up with heat. </a:t>
            </a:r>
          </a:p>
          <a:p>
            <a:pPr eaLnBrk="1" hangingPunct="1">
              <a:lnSpc>
                <a:spcPct val="90000"/>
              </a:lnSpc>
            </a:pPr>
            <a:endParaRPr lang="en-GB" sz="2400" dirty="0" smtClean="0"/>
          </a:p>
          <a:p>
            <a:pPr eaLnBrk="1" hangingPunct="1">
              <a:lnSpc>
                <a:spcPct val="90000"/>
              </a:lnSpc>
            </a:pPr>
            <a:r>
              <a:rPr lang="en-GB" sz="2400" dirty="0" smtClean="0"/>
              <a:t>Some glues like </a:t>
            </a:r>
            <a:r>
              <a:rPr lang="en-GB" sz="2400" dirty="0" smtClean="0">
                <a:solidFill>
                  <a:schemeClr val="accent2"/>
                </a:solidFill>
              </a:rPr>
              <a:t>Cascamite </a:t>
            </a:r>
            <a:r>
              <a:rPr lang="en-GB" sz="2400" dirty="0" smtClean="0"/>
              <a:t>are already premixed and by adding water the chemical process starts and the glue starts to set.</a:t>
            </a:r>
          </a:p>
          <a:p>
            <a:pPr eaLnBrk="1" hangingPunct="1">
              <a:lnSpc>
                <a:spcPct val="90000"/>
              </a:lnSpc>
            </a:pPr>
            <a:endParaRPr lang="en-GB" sz="2400" dirty="0" smtClean="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342900" y="539750"/>
            <a:ext cx="6172200" cy="7627938"/>
          </a:xfrm>
        </p:spPr>
        <p:txBody>
          <a:bodyPr/>
          <a:lstStyle/>
          <a:p>
            <a:pPr eaLnBrk="1" hangingPunct="1"/>
            <a:r>
              <a:rPr lang="en-GB" sz="2400" dirty="0" smtClean="0">
                <a:solidFill>
                  <a:schemeClr val="accent2"/>
                </a:solidFill>
              </a:rPr>
              <a:t>Epoxy resin:</a:t>
            </a:r>
            <a:r>
              <a:rPr lang="en-GB" sz="2400" dirty="0" smtClean="0"/>
              <a:t> These glues are two creams that have to be mixed together before use. Some brands are sold in a double syringe that expels equal amounts of both creams. Used for bonding metal, glass, plastic &amp; wood.</a:t>
            </a:r>
          </a:p>
          <a:p>
            <a:pPr eaLnBrk="1" hangingPunct="1"/>
            <a:endParaRPr lang="en-GB" sz="2400" dirty="0" smtClean="0"/>
          </a:p>
          <a:p>
            <a:pPr eaLnBrk="1" hangingPunct="1"/>
            <a:r>
              <a:rPr lang="en-GB" sz="2400" dirty="0" smtClean="0">
                <a:solidFill>
                  <a:schemeClr val="accent2"/>
                </a:solidFill>
              </a:rPr>
              <a:t>Impact / Contact glues (Neoprene):</a:t>
            </a:r>
            <a:r>
              <a:rPr lang="en-GB" sz="2400" dirty="0" smtClean="0"/>
              <a:t> These are either synthetic or natural rubber latex glues in solvents and set by evaporation. Used for laying veneers on shaped rims, laying plastic laminates.</a:t>
            </a:r>
          </a:p>
          <a:p>
            <a:pPr eaLnBrk="1" hangingPunct="1">
              <a:buFontTx/>
              <a:buNone/>
            </a:pPr>
            <a:endParaRPr lang="en-GB" sz="2400" dirty="0" smtClean="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332656" y="683568"/>
            <a:ext cx="6172200" cy="7699375"/>
          </a:xfrm>
        </p:spPr>
        <p:txBody>
          <a:bodyPr/>
          <a:lstStyle/>
          <a:p>
            <a:pPr eaLnBrk="1" hangingPunct="1">
              <a:lnSpc>
                <a:spcPct val="90000"/>
              </a:lnSpc>
              <a:buFontTx/>
              <a:buNone/>
            </a:pPr>
            <a:r>
              <a:rPr lang="en-GB" dirty="0" smtClean="0">
                <a:solidFill>
                  <a:schemeClr val="accent2"/>
                </a:solidFill>
              </a:rPr>
              <a:t> </a:t>
            </a:r>
            <a:r>
              <a:rPr lang="en-GB" sz="2400" dirty="0" smtClean="0">
                <a:solidFill>
                  <a:schemeClr val="accent2"/>
                </a:solidFill>
              </a:rPr>
              <a:t>Laying plastic laminate on chipboard.</a:t>
            </a:r>
          </a:p>
          <a:p>
            <a:pPr eaLnBrk="1" hangingPunct="1">
              <a:lnSpc>
                <a:spcPct val="90000"/>
              </a:lnSpc>
            </a:pPr>
            <a:endParaRPr lang="en-GB" sz="2400" dirty="0" smtClean="0"/>
          </a:p>
          <a:p>
            <a:pPr eaLnBrk="1" hangingPunct="1">
              <a:lnSpc>
                <a:spcPct val="90000"/>
              </a:lnSpc>
            </a:pPr>
            <a:r>
              <a:rPr lang="en-GB" sz="2400" dirty="0" smtClean="0"/>
              <a:t>Apply contact adhesive to the chipboard allow 10mins until its tacky.</a:t>
            </a:r>
          </a:p>
          <a:p>
            <a:pPr eaLnBrk="1" hangingPunct="1">
              <a:lnSpc>
                <a:spcPct val="90000"/>
              </a:lnSpc>
            </a:pPr>
            <a:r>
              <a:rPr lang="en-GB" sz="2400" dirty="0" smtClean="0"/>
              <a:t>Apply contact adhesive to the Laminate and to the chipboard and leave until both become tacky</a:t>
            </a:r>
            <a:r>
              <a:rPr lang="en-GB" sz="2400" b="1" dirty="0" smtClean="0"/>
              <a:t> </a:t>
            </a:r>
          </a:p>
          <a:p>
            <a:pPr eaLnBrk="1" hangingPunct="1">
              <a:lnSpc>
                <a:spcPct val="90000"/>
              </a:lnSpc>
            </a:pPr>
            <a:r>
              <a:rPr lang="en-GB" sz="2400" dirty="0" smtClean="0"/>
              <a:t>Position laminate on chipboard then press firmly expelling all air. </a:t>
            </a:r>
          </a:p>
          <a:p>
            <a:pPr eaLnBrk="1" hangingPunct="1">
              <a:lnSpc>
                <a:spcPct val="90000"/>
              </a:lnSpc>
            </a:pPr>
            <a:r>
              <a:rPr lang="en-GB" sz="2400" dirty="0" smtClean="0"/>
              <a:t>Leave until set then Trim.</a:t>
            </a:r>
          </a:p>
          <a:p>
            <a:pPr eaLnBrk="1" hangingPunct="1">
              <a:lnSpc>
                <a:spcPct val="90000"/>
              </a:lnSpc>
            </a:pPr>
            <a:endParaRPr lang="en-GB" sz="2400" dirty="0" smtClean="0"/>
          </a:p>
          <a:p>
            <a:pPr eaLnBrk="1" hangingPunct="1">
              <a:lnSpc>
                <a:spcPct val="90000"/>
              </a:lnSpc>
              <a:buFontTx/>
              <a:buNone/>
            </a:pPr>
            <a:r>
              <a:rPr lang="en-GB" sz="2400" dirty="0" smtClean="0">
                <a:solidFill>
                  <a:schemeClr val="accent2"/>
                </a:solidFill>
              </a:rPr>
              <a:t>                  Health &amp; Safety </a:t>
            </a:r>
          </a:p>
          <a:p>
            <a:pPr eaLnBrk="1" hangingPunct="1">
              <a:lnSpc>
                <a:spcPct val="90000"/>
              </a:lnSpc>
            </a:pPr>
            <a:r>
              <a:rPr lang="en-GB" sz="2400" dirty="0" smtClean="0"/>
              <a:t>This is highly flammable so safety precautions are needed when using i.e. no naked flame, good ventilation,</a:t>
            </a:r>
          </a:p>
          <a:p>
            <a:pPr eaLnBrk="1" hangingPunct="1">
              <a:lnSpc>
                <a:spcPct val="90000"/>
              </a:lnSpc>
            </a:pPr>
            <a:r>
              <a:rPr lang="en-GB" sz="2400" dirty="0" smtClean="0"/>
              <a:t>Fumes can cause burning to eyes and respiratory system so a mask and goggles should be worn for prolonged use</a:t>
            </a:r>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14</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42900" y="366713"/>
            <a:ext cx="6172200" cy="1036637"/>
          </a:xfrm>
        </p:spPr>
        <p:txBody>
          <a:bodyPr/>
          <a:lstStyle/>
          <a:p>
            <a:pPr eaLnBrk="1" fontAlgn="auto" hangingPunct="1">
              <a:spcAft>
                <a:spcPts val="0"/>
              </a:spcAft>
              <a:defRPr/>
            </a:pPr>
            <a:r>
              <a:rPr lang="en-GB" sz="3200">
                <a:solidFill>
                  <a:schemeClr val="accent1">
                    <a:tint val="88000"/>
                    <a:satMod val="150000"/>
                  </a:schemeClr>
                </a:solidFill>
              </a:rPr>
              <a:t>Dermatitis</a:t>
            </a:r>
          </a:p>
        </p:txBody>
      </p:sp>
      <p:sp>
        <p:nvSpPr>
          <p:cNvPr id="7171" name="Rectangle 3"/>
          <p:cNvSpPr>
            <a:spLocks noGrp="1" noChangeArrowheads="1"/>
          </p:cNvSpPr>
          <p:nvPr>
            <p:ph idx="1"/>
          </p:nvPr>
        </p:nvSpPr>
        <p:spPr>
          <a:xfrm>
            <a:off x="342900" y="1476375"/>
            <a:ext cx="6172200" cy="6691313"/>
          </a:xfrm>
        </p:spPr>
        <p:txBody>
          <a:bodyPr/>
          <a:lstStyle/>
          <a:p>
            <a:pPr eaLnBrk="1" hangingPunct="1"/>
            <a:r>
              <a:rPr lang="en-IE" sz="2400" dirty="0" smtClean="0"/>
              <a:t>Dermatitis is an inflammation of the skin usually starting with irritation and redness.</a:t>
            </a:r>
          </a:p>
          <a:p>
            <a:pPr eaLnBrk="1" hangingPunct="1"/>
            <a:endParaRPr lang="en-IE" sz="2400" dirty="0" smtClean="0"/>
          </a:p>
          <a:p>
            <a:pPr eaLnBrk="1" hangingPunct="1"/>
            <a:r>
              <a:rPr lang="en-IE" sz="2400" dirty="0" smtClean="0"/>
              <a:t>Blisters may appear and when these break septic infection is liable to occur. Dermatitis is, however, not contagious.</a:t>
            </a:r>
          </a:p>
          <a:p>
            <a:pPr eaLnBrk="1" hangingPunct="1"/>
            <a:endParaRPr lang="en-IE" sz="2400" dirty="0" smtClean="0"/>
          </a:p>
          <a:p>
            <a:pPr eaLnBrk="1" hangingPunct="1"/>
            <a:r>
              <a:rPr lang="en-IE" sz="2400" dirty="0" smtClean="0"/>
              <a:t>Occupational Dermatitis is caused by contact of the skin with certain materials. The hands and arms are usually affected first.</a:t>
            </a:r>
          </a:p>
          <a:p>
            <a:pPr eaLnBrk="1" hangingPunct="1"/>
            <a:endParaRPr lang="en-IE" sz="2400" dirty="0" smtClean="0"/>
          </a:p>
          <a:p>
            <a:pPr eaLnBrk="1" hangingPunct="1"/>
            <a:r>
              <a:rPr lang="en-IE" sz="2400" dirty="0" smtClean="0"/>
              <a:t>Protection in the form of rubber gloves or barrier creams and general washing.</a:t>
            </a:r>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a:xfrm>
            <a:off x="333375" y="323850"/>
            <a:ext cx="6172200" cy="1295400"/>
          </a:xfrm>
        </p:spPr>
        <p:txBody>
          <a:bodyPr/>
          <a:lstStyle/>
          <a:p>
            <a:pPr eaLnBrk="1" fontAlgn="auto" hangingPunct="1">
              <a:spcAft>
                <a:spcPts val="0"/>
              </a:spcAft>
              <a:defRPr/>
            </a:pPr>
            <a:r>
              <a:rPr lang="en-GB">
                <a:solidFill>
                  <a:schemeClr val="accent1">
                    <a:tint val="88000"/>
                    <a:satMod val="150000"/>
                  </a:schemeClr>
                </a:solidFill>
              </a:rPr>
              <a:t>Dermatitis</a:t>
            </a:r>
          </a:p>
        </p:txBody>
      </p:sp>
      <p:pic>
        <p:nvPicPr>
          <p:cNvPr id="8195" name="Picture 6" descr="skin-atopic-dermatitis"/>
          <p:cNvPicPr>
            <a:picLocks noGrp="1" noChangeAspect="1" noChangeArrowheads="1"/>
          </p:cNvPicPr>
          <p:nvPr>
            <p:ph idx="1"/>
          </p:nvPr>
        </p:nvPicPr>
        <p:blipFill>
          <a:blip r:embed="rId2" cstate="print"/>
          <a:srcRect/>
          <a:stretch>
            <a:fillRect/>
          </a:stretch>
        </p:blipFill>
        <p:spPr>
          <a:xfrm>
            <a:off x="342900" y="2470150"/>
            <a:ext cx="6172200" cy="4629150"/>
          </a:xfrm>
          <a:noFill/>
        </p:spPr>
      </p:pic>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normAutofit/>
          </a:bodyPr>
          <a:lstStyle/>
          <a:p>
            <a:pPr eaLnBrk="1" fontAlgn="auto" hangingPunct="1">
              <a:spcAft>
                <a:spcPts val="0"/>
              </a:spcAft>
              <a:defRPr/>
            </a:pPr>
            <a:r>
              <a:rPr lang="en-GB" sz="3200" dirty="0" smtClean="0">
                <a:solidFill>
                  <a:schemeClr val="accent2"/>
                </a:solidFill>
              </a:rPr>
              <a:t>Surface preparation. </a:t>
            </a:r>
            <a:endParaRPr lang="en-GB" sz="3200" dirty="0">
              <a:solidFill>
                <a:schemeClr val="accent2"/>
              </a:solidFill>
            </a:endParaRPr>
          </a:p>
        </p:txBody>
      </p:sp>
      <p:sp>
        <p:nvSpPr>
          <p:cNvPr id="3075" name="Rectangle 3"/>
          <p:cNvSpPr>
            <a:spLocks noGrp="1" noChangeArrowheads="1"/>
          </p:cNvSpPr>
          <p:nvPr>
            <p:ph idx="1"/>
          </p:nvPr>
        </p:nvSpPr>
        <p:spPr>
          <a:xfrm>
            <a:off x="333374" y="1331913"/>
            <a:ext cx="6335985" cy="7200900"/>
          </a:xfrm>
        </p:spPr>
        <p:txBody>
          <a:bodyPr>
            <a:normAutofit/>
          </a:bodyPr>
          <a:lstStyle/>
          <a:p>
            <a:pPr marL="265176" indent="-265176" eaLnBrk="1" fontAlgn="auto" hangingPunct="1">
              <a:spcAft>
                <a:spcPts val="0"/>
              </a:spcAft>
              <a:buFont typeface="Wingdings 2"/>
              <a:buChar char=""/>
              <a:defRPr/>
            </a:pPr>
            <a:r>
              <a:rPr lang="en-GB" sz="2400" dirty="0" smtClean="0"/>
              <a:t>The area receiving adhesive must be clean free from dust, grease, oil and dirt</a:t>
            </a:r>
            <a:r>
              <a:rPr lang="en-GB" sz="2400" dirty="0"/>
              <a:t>. </a:t>
            </a:r>
            <a:endParaRPr lang="en-GB" sz="2400" dirty="0" smtClean="0"/>
          </a:p>
          <a:p>
            <a:pPr marL="265176" indent="-265176" eaLnBrk="1" fontAlgn="auto" hangingPunct="1">
              <a:spcAft>
                <a:spcPts val="0"/>
              </a:spcAft>
              <a:buFont typeface="Wingdings 2"/>
              <a:buChar char=""/>
              <a:defRPr/>
            </a:pPr>
            <a:r>
              <a:rPr lang="en-GB" sz="2400" dirty="0" smtClean="0"/>
              <a:t>Adhesives should </a:t>
            </a:r>
            <a:r>
              <a:rPr lang="en-GB" sz="2400" dirty="0"/>
              <a:t>be applied at room temp. 18</a:t>
            </a:r>
            <a:r>
              <a:rPr lang="en-GB" sz="2400" dirty="0" smtClean="0"/>
              <a:t>°.  If applied in conditions colder that this or open time is too long then a thin skin forms on the glues outer surfaces called “chilling”.</a:t>
            </a:r>
          </a:p>
          <a:p>
            <a:pPr marL="265176" indent="-265176" eaLnBrk="1" fontAlgn="auto" hangingPunct="1">
              <a:spcAft>
                <a:spcPts val="0"/>
              </a:spcAft>
              <a:buFont typeface="Wingdings 2"/>
              <a:buChar char=""/>
              <a:defRPr/>
            </a:pPr>
            <a:r>
              <a:rPr lang="en-GB" sz="2400" dirty="0" smtClean="0"/>
              <a:t>Chilling can prevent the two glued surfaces from adhering properly and can cause the joint to break down or lamination to come apart.  </a:t>
            </a:r>
          </a:p>
          <a:p>
            <a:pPr marL="265176" indent="-265176" eaLnBrk="1" fontAlgn="auto" hangingPunct="1">
              <a:spcAft>
                <a:spcPts val="0"/>
              </a:spcAft>
              <a:buFont typeface="Wingdings 2"/>
              <a:buChar char=""/>
              <a:defRPr/>
            </a:pPr>
            <a:r>
              <a:rPr lang="en-GB" sz="2400" dirty="0" smtClean="0"/>
              <a:t>If too much glue is used while veneering then the excess glue is forced up through the veneer’s grain and shows on the surface. This is called “show through”.  </a:t>
            </a:r>
            <a:endParaRPr lang="en-GB" sz="2400" dirty="0" smtClean="0"/>
          </a:p>
          <a:p>
            <a:pPr marL="265176" indent="-265176" eaLnBrk="1" fontAlgn="auto" hangingPunct="1">
              <a:spcAft>
                <a:spcPts val="0"/>
              </a:spcAft>
              <a:buFontTx/>
              <a:buNone/>
              <a:defRPr/>
            </a:pPr>
            <a:endParaRPr lang="en-GB" sz="2400"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4</a:t>
            </a:fld>
            <a:endParaRPr lang="en-GB" dirty="0"/>
          </a:p>
        </p:txBody>
      </p:sp>
    </p:spTree>
    <p:extLst>
      <p:ext uri="{BB962C8B-B14F-4D97-AF65-F5344CB8AC3E}">
        <p14:creationId xmlns:p14="http://schemas.microsoft.com/office/powerpoint/2010/main" val="1158168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normAutofit/>
          </a:bodyPr>
          <a:lstStyle/>
          <a:p>
            <a:pPr eaLnBrk="1" fontAlgn="auto" hangingPunct="1">
              <a:spcAft>
                <a:spcPts val="0"/>
              </a:spcAft>
              <a:defRPr/>
            </a:pPr>
            <a:r>
              <a:rPr lang="en-GB" sz="3200" dirty="0" smtClean="0">
                <a:solidFill>
                  <a:schemeClr val="accent2"/>
                </a:solidFill>
              </a:rPr>
              <a:t>Surface preparation. </a:t>
            </a:r>
            <a:endParaRPr lang="en-GB" sz="3200" dirty="0">
              <a:solidFill>
                <a:schemeClr val="accent2"/>
              </a:solidFill>
            </a:endParaRPr>
          </a:p>
        </p:txBody>
      </p:sp>
      <p:sp>
        <p:nvSpPr>
          <p:cNvPr id="3075" name="Rectangle 3"/>
          <p:cNvSpPr>
            <a:spLocks noGrp="1" noChangeArrowheads="1"/>
          </p:cNvSpPr>
          <p:nvPr>
            <p:ph idx="1"/>
          </p:nvPr>
        </p:nvSpPr>
        <p:spPr>
          <a:xfrm>
            <a:off x="333374" y="1331913"/>
            <a:ext cx="6335985" cy="7200900"/>
          </a:xfrm>
        </p:spPr>
        <p:txBody>
          <a:bodyPr>
            <a:normAutofit/>
          </a:bodyPr>
          <a:lstStyle/>
          <a:p>
            <a:pPr marL="265176" indent="-265176" eaLnBrk="1" fontAlgn="auto" hangingPunct="1">
              <a:spcAft>
                <a:spcPts val="0"/>
              </a:spcAft>
              <a:buFont typeface="Wingdings 2"/>
              <a:buChar char=""/>
              <a:defRPr/>
            </a:pPr>
            <a:r>
              <a:rPr lang="en-GB" sz="2400" dirty="0" smtClean="0"/>
              <a:t>Adhesives </a:t>
            </a:r>
            <a:r>
              <a:rPr lang="en-GB" sz="2400" dirty="0" smtClean="0"/>
              <a:t>set by many different ways.</a:t>
            </a:r>
          </a:p>
          <a:p>
            <a:pPr marL="265176" indent="-265176" eaLnBrk="1" fontAlgn="auto" hangingPunct="1">
              <a:spcAft>
                <a:spcPts val="0"/>
              </a:spcAft>
              <a:buFontTx/>
              <a:buNone/>
              <a:defRPr/>
            </a:pPr>
            <a:r>
              <a:rPr lang="en-GB" sz="2400" dirty="0" smtClean="0"/>
              <a:t>Temperature change, solidify on cooling. </a:t>
            </a:r>
          </a:p>
          <a:p>
            <a:pPr marL="265176" indent="-265176" eaLnBrk="1" fontAlgn="auto" hangingPunct="1">
              <a:spcAft>
                <a:spcPts val="0"/>
              </a:spcAft>
              <a:buFontTx/>
              <a:buNone/>
              <a:defRPr/>
            </a:pPr>
            <a:r>
              <a:rPr lang="en-GB" sz="2400" dirty="0" smtClean="0"/>
              <a:t>Evaporation of water or solvent. </a:t>
            </a:r>
            <a:endParaRPr lang="en-GB" sz="2400" dirty="0"/>
          </a:p>
          <a:p>
            <a:pPr marL="265176" indent="-265176" eaLnBrk="1" fontAlgn="auto" hangingPunct="1">
              <a:spcAft>
                <a:spcPts val="0"/>
              </a:spcAft>
              <a:buFontTx/>
              <a:buNone/>
              <a:defRPr/>
            </a:pPr>
            <a:r>
              <a:rPr lang="en-GB" sz="2400" dirty="0" smtClean="0"/>
              <a:t>Chemical change. </a:t>
            </a:r>
          </a:p>
          <a:p>
            <a:pPr marL="265176" indent="-265176" eaLnBrk="1" fontAlgn="auto" hangingPunct="1">
              <a:spcAft>
                <a:spcPts val="0"/>
              </a:spcAft>
              <a:buFontTx/>
              <a:buNone/>
              <a:defRPr/>
            </a:pPr>
            <a:endParaRPr lang="en-GB" sz="2400" dirty="0"/>
          </a:p>
          <a:p>
            <a:pPr marL="265176" indent="-265176" eaLnBrk="1" fontAlgn="auto" hangingPunct="1">
              <a:spcAft>
                <a:spcPts val="0"/>
              </a:spcAft>
              <a:buFontTx/>
              <a:buNone/>
              <a:defRPr/>
            </a:pPr>
            <a:r>
              <a:rPr lang="en-GB" sz="2400" dirty="0" smtClean="0"/>
              <a:t>Because adhesives set in different ways they </a:t>
            </a:r>
            <a:r>
              <a:rPr lang="en-GB" sz="2400" dirty="0" smtClean="0"/>
              <a:t>can never be </a:t>
            </a:r>
            <a:r>
              <a:rPr lang="en-GB" sz="2400" dirty="0" smtClean="0"/>
              <a:t>intermixed.</a:t>
            </a:r>
          </a:p>
          <a:p>
            <a:pPr marL="265176" indent="-265176" eaLnBrk="1" fontAlgn="auto" hangingPunct="1">
              <a:spcAft>
                <a:spcPts val="0"/>
              </a:spcAft>
              <a:buFontTx/>
              <a:buNone/>
              <a:defRPr/>
            </a:pPr>
            <a:endParaRPr lang="en-GB" sz="2400" dirty="0"/>
          </a:p>
          <a:p>
            <a:pPr marL="265176" indent="-265176" eaLnBrk="1" fontAlgn="auto" hangingPunct="1">
              <a:spcAft>
                <a:spcPts val="0"/>
              </a:spcAft>
              <a:buFontTx/>
              <a:buNone/>
              <a:defRPr/>
            </a:pPr>
            <a:r>
              <a:rPr lang="en-GB" sz="2400" dirty="0" smtClean="0"/>
              <a:t>Be careful mixing brands of adhesives in one job application as the chemical components could be different thus preventing adhesion. </a:t>
            </a:r>
          </a:p>
          <a:p>
            <a:pPr marL="265176" indent="-265176" eaLnBrk="1" fontAlgn="auto" hangingPunct="1">
              <a:spcAft>
                <a:spcPts val="0"/>
              </a:spcAft>
              <a:buFontTx/>
              <a:buNone/>
              <a:defRPr/>
            </a:pPr>
            <a:endParaRPr lang="en-GB" sz="2400" dirty="0"/>
          </a:p>
          <a:p>
            <a:pPr marL="265176" indent="-265176" eaLnBrk="1" fontAlgn="auto" hangingPunct="1">
              <a:spcAft>
                <a:spcPts val="0"/>
              </a:spcAft>
              <a:buFontTx/>
              <a:buNone/>
              <a:defRPr/>
            </a:pPr>
            <a:r>
              <a:rPr lang="en-GB" sz="2400" dirty="0" smtClean="0"/>
              <a:t>Mitre Bond only use the activator that came with the adhesive. </a:t>
            </a:r>
            <a:endParaRPr lang="en-GB" sz="2400"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5</a:t>
            </a:fld>
            <a:endParaRPr lang="en-GB"/>
          </a:p>
        </p:txBody>
      </p:sp>
    </p:spTree>
    <p:extLst>
      <p:ext uri="{BB962C8B-B14F-4D97-AF65-F5344CB8AC3E}">
        <p14:creationId xmlns:p14="http://schemas.microsoft.com/office/powerpoint/2010/main" val="1428134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eaLnBrk="1" fontAlgn="auto" hangingPunct="1">
              <a:spcAft>
                <a:spcPts val="0"/>
              </a:spcAft>
              <a:defRPr/>
            </a:pPr>
            <a:r>
              <a:rPr lang="en-GB" sz="3200">
                <a:solidFill>
                  <a:schemeClr val="accent2"/>
                </a:solidFill>
              </a:rPr>
              <a:t>Adhesives</a:t>
            </a:r>
          </a:p>
        </p:txBody>
      </p:sp>
      <p:sp>
        <p:nvSpPr>
          <p:cNvPr id="3075" name="Rectangle 3"/>
          <p:cNvSpPr>
            <a:spLocks noGrp="1" noChangeArrowheads="1"/>
          </p:cNvSpPr>
          <p:nvPr>
            <p:ph idx="1"/>
          </p:nvPr>
        </p:nvSpPr>
        <p:spPr>
          <a:xfrm>
            <a:off x="333374" y="1331913"/>
            <a:ext cx="6335985" cy="7200900"/>
          </a:xfrm>
        </p:spPr>
        <p:txBody>
          <a:bodyPr>
            <a:normAutofit/>
          </a:bodyPr>
          <a:lstStyle/>
          <a:p>
            <a:pPr marL="265176" indent="-265176" eaLnBrk="1" fontAlgn="auto" hangingPunct="1">
              <a:spcAft>
                <a:spcPts val="0"/>
              </a:spcAft>
              <a:buFont typeface="Wingdings 2"/>
              <a:buChar char=""/>
              <a:defRPr/>
            </a:pPr>
            <a:r>
              <a:rPr lang="en-GB" sz="2400" dirty="0"/>
              <a:t>Three main types of adhesives</a:t>
            </a:r>
          </a:p>
          <a:p>
            <a:pPr marL="265176" indent="-265176" eaLnBrk="1" fontAlgn="auto" hangingPunct="1">
              <a:spcAft>
                <a:spcPts val="0"/>
              </a:spcAft>
              <a:buFont typeface="Wingdings 2"/>
              <a:buChar char=""/>
              <a:defRPr/>
            </a:pPr>
            <a:r>
              <a:rPr lang="en-GB" sz="2400" dirty="0">
                <a:solidFill>
                  <a:srgbClr val="FF3300"/>
                </a:solidFill>
              </a:rPr>
              <a:t>Animal </a:t>
            </a:r>
            <a:r>
              <a:rPr lang="en-GB" sz="2400" dirty="0" smtClean="0">
                <a:solidFill>
                  <a:srgbClr val="FF3300"/>
                </a:solidFill>
              </a:rPr>
              <a:t>Glue:</a:t>
            </a:r>
            <a:r>
              <a:rPr lang="en-GB" sz="2400" dirty="0" smtClean="0"/>
              <a:t>(</a:t>
            </a:r>
            <a:r>
              <a:rPr lang="en-GB" sz="2400" dirty="0"/>
              <a:t>animal bones &amp; hide </a:t>
            </a:r>
            <a:r>
              <a:rPr lang="en-GB" sz="2400" dirty="0" smtClean="0"/>
              <a:t>			&amp; fish offal </a:t>
            </a:r>
            <a:r>
              <a:rPr lang="en-GB" sz="2400" dirty="0"/>
              <a:t>)</a:t>
            </a:r>
          </a:p>
          <a:p>
            <a:pPr marL="265176" indent="-265176" eaLnBrk="1" fontAlgn="auto" hangingPunct="1">
              <a:spcAft>
                <a:spcPts val="0"/>
              </a:spcAft>
              <a:buFont typeface="Wingdings 2"/>
              <a:buChar char=""/>
              <a:defRPr/>
            </a:pPr>
            <a:r>
              <a:rPr lang="en-GB" sz="2400" dirty="0">
                <a:solidFill>
                  <a:srgbClr val="FF3300"/>
                </a:solidFill>
              </a:rPr>
              <a:t>Vegetable </a:t>
            </a:r>
            <a:r>
              <a:rPr lang="en-GB" sz="2400" dirty="0" smtClean="0">
                <a:solidFill>
                  <a:srgbClr val="FF3300"/>
                </a:solidFill>
              </a:rPr>
              <a:t>Glue:</a:t>
            </a:r>
            <a:r>
              <a:rPr lang="en-GB" sz="2400" dirty="0" smtClean="0"/>
              <a:t>(</a:t>
            </a:r>
            <a:r>
              <a:rPr lang="en-GB" sz="2400" dirty="0" err="1"/>
              <a:t>dextrine</a:t>
            </a:r>
            <a:r>
              <a:rPr lang="en-GB" sz="2400" dirty="0"/>
              <a:t>, rye, </a:t>
            </a:r>
            <a:r>
              <a:rPr lang="en-GB" sz="2400" dirty="0" smtClean="0"/>
              <a:t>				soya </a:t>
            </a:r>
            <a:r>
              <a:rPr lang="en-GB" sz="2400" dirty="0"/>
              <a:t>bean flour &amp; </a:t>
            </a:r>
            <a:r>
              <a:rPr lang="en-GB" sz="2400" dirty="0" smtClean="0"/>
              <a:t>			rubber </a:t>
            </a:r>
            <a:r>
              <a:rPr lang="en-GB" sz="2400" dirty="0"/>
              <a:t>latex)</a:t>
            </a:r>
          </a:p>
          <a:p>
            <a:pPr marL="265176" indent="-265176" eaLnBrk="1" fontAlgn="auto" hangingPunct="1">
              <a:spcAft>
                <a:spcPts val="0"/>
              </a:spcAft>
              <a:buFont typeface="Wingdings 2"/>
              <a:buChar char=""/>
              <a:defRPr/>
            </a:pPr>
            <a:r>
              <a:rPr lang="en-GB" sz="2400" dirty="0">
                <a:solidFill>
                  <a:srgbClr val="FF3300"/>
                </a:solidFill>
              </a:rPr>
              <a:t>Mineral </a:t>
            </a:r>
            <a:r>
              <a:rPr lang="en-GB" sz="2400" dirty="0" smtClean="0">
                <a:solidFill>
                  <a:srgbClr val="FF3300"/>
                </a:solidFill>
              </a:rPr>
              <a:t>Glue:</a:t>
            </a:r>
            <a:r>
              <a:rPr lang="en-GB" sz="2400" dirty="0" smtClean="0"/>
              <a:t>(</a:t>
            </a:r>
            <a:r>
              <a:rPr lang="en-GB" sz="2400" dirty="0" err="1"/>
              <a:t>synethic</a:t>
            </a:r>
            <a:r>
              <a:rPr lang="en-GB" sz="2400" dirty="0"/>
              <a:t> resins, coal </a:t>
            </a:r>
            <a:r>
              <a:rPr lang="en-GB" sz="2400" dirty="0" smtClean="0"/>
              <a:t>           			tar </a:t>
            </a:r>
            <a:r>
              <a:rPr lang="en-GB" sz="2400" dirty="0"/>
              <a:t>&amp; </a:t>
            </a:r>
            <a:r>
              <a:rPr lang="en-GB" sz="2400" dirty="0" smtClean="0"/>
              <a:t>crude </a:t>
            </a:r>
            <a:r>
              <a:rPr lang="en-GB" sz="2400" dirty="0"/>
              <a:t>oil)</a:t>
            </a:r>
          </a:p>
          <a:p>
            <a:pPr marL="265176" indent="-265176" eaLnBrk="1" fontAlgn="auto" hangingPunct="1">
              <a:spcAft>
                <a:spcPts val="0"/>
              </a:spcAft>
              <a:buFontTx/>
              <a:buNone/>
              <a:defRPr/>
            </a:pPr>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6</a:t>
            </a:fld>
            <a:endParaRPr lang="en-GB"/>
          </a:p>
        </p:txBody>
      </p:sp>
    </p:spTree>
    <p:extLst>
      <p:ext uri="{BB962C8B-B14F-4D97-AF65-F5344CB8AC3E}">
        <p14:creationId xmlns:p14="http://schemas.microsoft.com/office/powerpoint/2010/main" val="2927629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eaLnBrk="1" fontAlgn="auto" hangingPunct="1">
              <a:spcAft>
                <a:spcPts val="0"/>
              </a:spcAft>
              <a:defRPr/>
            </a:pPr>
            <a:r>
              <a:rPr lang="en-GB" sz="3200" dirty="0" smtClean="0">
                <a:solidFill>
                  <a:schemeClr val="accent2"/>
                </a:solidFill>
              </a:rPr>
              <a:t>Animal </a:t>
            </a:r>
            <a:r>
              <a:rPr lang="en-GB" sz="3200" dirty="0" smtClean="0">
                <a:solidFill>
                  <a:schemeClr val="accent2"/>
                </a:solidFill>
              </a:rPr>
              <a:t>glue / Hide glue</a:t>
            </a:r>
            <a:endParaRPr lang="en-GB" sz="3200" dirty="0">
              <a:solidFill>
                <a:schemeClr val="accent2"/>
              </a:solidFill>
            </a:endParaRPr>
          </a:p>
        </p:txBody>
      </p:sp>
      <p:sp>
        <p:nvSpPr>
          <p:cNvPr id="3075" name="Rectangle 3"/>
          <p:cNvSpPr>
            <a:spLocks noGrp="1" noChangeArrowheads="1"/>
          </p:cNvSpPr>
          <p:nvPr>
            <p:ph idx="1"/>
          </p:nvPr>
        </p:nvSpPr>
        <p:spPr>
          <a:xfrm>
            <a:off x="332656" y="899592"/>
            <a:ext cx="6172200" cy="7200900"/>
          </a:xfrm>
        </p:spPr>
        <p:txBody>
          <a:bodyPr>
            <a:normAutofit/>
          </a:bodyPr>
          <a:lstStyle/>
          <a:p>
            <a:pPr marL="265176" indent="-265176" eaLnBrk="1" fontAlgn="auto" hangingPunct="1">
              <a:spcAft>
                <a:spcPts val="0"/>
              </a:spcAft>
              <a:buFontTx/>
              <a:buNone/>
              <a:defRPr/>
            </a:pPr>
            <a:endParaRPr lang="en-GB" sz="2400" dirty="0"/>
          </a:p>
          <a:p>
            <a:pPr marL="265176" indent="-265176" eaLnBrk="1" fontAlgn="auto" hangingPunct="1">
              <a:spcAft>
                <a:spcPts val="0"/>
              </a:spcAft>
              <a:buFont typeface="Wingdings 2"/>
              <a:buChar char=""/>
              <a:defRPr/>
            </a:pPr>
            <a:r>
              <a:rPr lang="en-GB" sz="2400" dirty="0" smtClean="0"/>
              <a:t>This </a:t>
            </a:r>
            <a:r>
              <a:rPr lang="en-GB" sz="2400" dirty="0"/>
              <a:t>glue must be heated in a glue pot </a:t>
            </a:r>
            <a:r>
              <a:rPr lang="en-GB" sz="2400" dirty="0" smtClean="0"/>
              <a:t>(water jacked pot) &amp; </a:t>
            </a:r>
            <a:r>
              <a:rPr lang="en-GB" sz="2400" dirty="0"/>
              <a:t>applied hot. Available in slab, </a:t>
            </a:r>
            <a:r>
              <a:rPr lang="en-GB" sz="2400" dirty="0" smtClean="0"/>
              <a:t>pearl, granules </a:t>
            </a:r>
            <a:r>
              <a:rPr lang="en-GB" sz="2400" dirty="0"/>
              <a:t>or powder</a:t>
            </a:r>
            <a:r>
              <a:rPr lang="en-GB" sz="2400" dirty="0" smtClean="0"/>
              <a:t>.</a:t>
            </a:r>
          </a:p>
          <a:p>
            <a:pPr marL="265176" indent="-265176" eaLnBrk="1" fontAlgn="auto" hangingPunct="1">
              <a:spcAft>
                <a:spcPts val="0"/>
              </a:spcAft>
              <a:buFont typeface="Wingdings 2"/>
              <a:buChar char=""/>
              <a:defRPr/>
            </a:pPr>
            <a:endParaRPr lang="en-GB" sz="2400" dirty="0"/>
          </a:p>
          <a:p>
            <a:pPr marL="265176" indent="-265176" eaLnBrk="1" fontAlgn="auto" hangingPunct="1">
              <a:spcAft>
                <a:spcPts val="0"/>
              </a:spcAft>
              <a:buFont typeface="Wingdings 2"/>
              <a:buChar char=""/>
              <a:defRPr/>
            </a:pPr>
            <a:r>
              <a:rPr lang="en-IE" sz="2400" dirty="0"/>
              <a:t>Advantages of Animal Glue 		 Strong, great for curved veneering. Veneer can be re-softened when set and repositioned. Glue can be reheated and reused again. Cheap.</a:t>
            </a:r>
          </a:p>
          <a:p>
            <a:pPr marL="265176" indent="-265176" eaLnBrk="1" fontAlgn="auto" hangingPunct="1">
              <a:spcAft>
                <a:spcPts val="0"/>
              </a:spcAft>
              <a:buFont typeface="Wingdings 2"/>
              <a:buChar char=""/>
              <a:defRPr/>
            </a:pPr>
            <a:endParaRPr lang="en-IE" sz="2400" dirty="0"/>
          </a:p>
          <a:p>
            <a:pPr marL="265176" indent="-265176" eaLnBrk="1" fontAlgn="auto" hangingPunct="1">
              <a:spcAft>
                <a:spcPts val="0"/>
              </a:spcAft>
              <a:buFont typeface="Wingdings 2"/>
              <a:buChar char=""/>
              <a:defRPr/>
            </a:pPr>
            <a:r>
              <a:rPr lang="en-IE" sz="2400" dirty="0"/>
              <a:t>Disadvantages of Animal Glue 	 Has to heated before use and applied hot. Can be quite pungent. Short Pot life. Quite messy.</a:t>
            </a:r>
          </a:p>
          <a:p>
            <a:pPr marL="0" indent="0" eaLnBrk="1" fontAlgn="auto" hangingPunct="1">
              <a:spcAft>
                <a:spcPts val="0"/>
              </a:spcAft>
              <a:buNone/>
              <a:defRPr/>
            </a:pPr>
            <a:endParaRPr lang="en-GB" sz="2400" dirty="0"/>
          </a:p>
          <a:p>
            <a:pPr marL="265176" indent="-265176" eaLnBrk="1" fontAlgn="auto" hangingPunct="1">
              <a:spcAft>
                <a:spcPts val="0"/>
              </a:spcAft>
              <a:buFontTx/>
              <a:buNone/>
              <a:defRPr/>
            </a:pPr>
            <a:endParaRPr lang="en-GB" sz="2400" dirty="0" smtClean="0"/>
          </a:p>
          <a:p>
            <a:pPr marL="265176" indent="-265176" eaLnBrk="1" fontAlgn="auto" hangingPunct="1">
              <a:spcAft>
                <a:spcPts val="0"/>
              </a:spcAft>
              <a:buFontTx/>
              <a:buNone/>
              <a:defRPr/>
            </a:pPr>
            <a:endParaRPr lang="en-GB" sz="2400"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7</a:t>
            </a:fld>
            <a:endParaRPr lang="en-GB"/>
          </a:p>
        </p:txBody>
      </p:sp>
    </p:spTree>
    <p:extLst>
      <p:ext uri="{BB962C8B-B14F-4D97-AF65-F5344CB8AC3E}">
        <p14:creationId xmlns:p14="http://schemas.microsoft.com/office/powerpoint/2010/main" val="926775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eaLnBrk="1" fontAlgn="auto" hangingPunct="1">
              <a:spcAft>
                <a:spcPts val="0"/>
              </a:spcAft>
              <a:defRPr/>
            </a:pPr>
            <a:r>
              <a:rPr lang="en-GB" sz="3200" dirty="0" smtClean="0">
                <a:solidFill>
                  <a:schemeClr val="accent2"/>
                </a:solidFill>
              </a:rPr>
              <a:t>Vegetable Glue </a:t>
            </a:r>
            <a:endParaRPr lang="en-GB" sz="3200" dirty="0">
              <a:solidFill>
                <a:schemeClr val="accent2"/>
              </a:solidFill>
            </a:endParaRPr>
          </a:p>
        </p:txBody>
      </p:sp>
      <p:sp>
        <p:nvSpPr>
          <p:cNvPr id="3075" name="Rectangle 3"/>
          <p:cNvSpPr>
            <a:spLocks noGrp="1" noChangeArrowheads="1"/>
          </p:cNvSpPr>
          <p:nvPr>
            <p:ph idx="1"/>
          </p:nvPr>
        </p:nvSpPr>
        <p:spPr>
          <a:xfrm>
            <a:off x="188640" y="1043608"/>
            <a:ext cx="6264696" cy="7200900"/>
          </a:xfrm>
        </p:spPr>
        <p:txBody>
          <a:bodyPr>
            <a:normAutofit lnSpcReduction="10000"/>
          </a:bodyPr>
          <a:lstStyle/>
          <a:p>
            <a:pPr marL="265176" indent="-265176" eaLnBrk="1" fontAlgn="auto" hangingPunct="1">
              <a:spcAft>
                <a:spcPts val="0"/>
              </a:spcAft>
              <a:buFontTx/>
              <a:buNone/>
              <a:defRPr/>
            </a:pPr>
            <a:endParaRPr lang="en-GB" sz="2400" dirty="0"/>
          </a:p>
          <a:p>
            <a:pPr marL="265176" indent="-265176" eaLnBrk="1" fontAlgn="auto" hangingPunct="1">
              <a:spcAft>
                <a:spcPts val="0"/>
              </a:spcAft>
              <a:buFont typeface="Wingdings 2"/>
              <a:buChar char=""/>
              <a:defRPr/>
            </a:pPr>
            <a:r>
              <a:rPr lang="en-IE" sz="2400" dirty="0" smtClean="0"/>
              <a:t>Vegetable </a:t>
            </a:r>
            <a:r>
              <a:rPr lang="en-IE" sz="2400" dirty="0"/>
              <a:t>glues </a:t>
            </a:r>
            <a:r>
              <a:rPr lang="en-IE" sz="2400" dirty="0" smtClean="0"/>
              <a:t>are </a:t>
            </a:r>
            <a:r>
              <a:rPr lang="en-IE" sz="2400" dirty="0"/>
              <a:t>mainly for making plywood </a:t>
            </a:r>
            <a:r>
              <a:rPr lang="en-IE" sz="2400" dirty="0" smtClean="0"/>
              <a:t>and </a:t>
            </a:r>
            <a:r>
              <a:rPr lang="en-IE" sz="2400" dirty="0"/>
              <a:t>other veneered </a:t>
            </a:r>
            <a:r>
              <a:rPr lang="en-IE" sz="2400" dirty="0" smtClean="0"/>
              <a:t>products (interior use)</a:t>
            </a:r>
          </a:p>
          <a:p>
            <a:pPr marL="265176" indent="-265176" eaLnBrk="1" fontAlgn="auto" hangingPunct="1">
              <a:spcAft>
                <a:spcPts val="0"/>
              </a:spcAft>
              <a:buFont typeface="Wingdings 2"/>
              <a:buChar char=""/>
              <a:defRPr/>
            </a:pPr>
            <a:r>
              <a:rPr lang="en-IE" sz="2400" dirty="0" smtClean="0"/>
              <a:t>These </a:t>
            </a:r>
            <a:r>
              <a:rPr lang="en-IE" sz="2400" dirty="0"/>
              <a:t>glues </a:t>
            </a:r>
            <a:r>
              <a:rPr lang="en-IE" sz="2400" dirty="0" smtClean="0"/>
              <a:t>are </a:t>
            </a:r>
            <a:r>
              <a:rPr lang="en-IE" sz="2400" dirty="0"/>
              <a:t>usually prepared by the user by heating the vegetable-starch powder with </a:t>
            </a:r>
            <a:r>
              <a:rPr lang="en-IE" sz="2400" dirty="0" smtClean="0"/>
              <a:t>water </a:t>
            </a:r>
            <a:r>
              <a:rPr lang="en-IE" sz="2400" dirty="0"/>
              <a:t>and then cooling the mixture to room temperature before use. </a:t>
            </a:r>
            <a:endParaRPr lang="en-IE" sz="2400" dirty="0" smtClean="0"/>
          </a:p>
          <a:p>
            <a:pPr marL="265176" indent="-265176" eaLnBrk="1" fontAlgn="auto" hangingPunct="1">
              <a:spcAft>
                <a:spcPts val="0"/>
              </a:spcAft>
              <a:buFont typeface="Wingdings 2"/>
              <a:buChar char=""/>
              <a:defRPr/>
            </a:pPr>
            <a:r>
              <a:rPr lang="en-IE" sz="2400" dirty="0" smtClean="0"/>
              <a:t>Some ready to use in </a:t>
            </a:r>
            <a:r>
              <a:rPr lang="en-IE" sz="2400" dirty="0"/>
              <a:t>liquid </a:t>
            </a:r>
            <a:r>
              <a:rPr lang="en-IE" sz="2400" dirty="0" smtClean="0"/>
              <a:t>form.</a:t>
            </a:r>
          </a:p>
          <a:p>
            <a:pPr marL="265176" indent="-265176" eaLnBrk="1" fontAlgn="auto" hangingPunct="1">
              <a:spcAft>
                <a:spcPts val="0"/>
              </a:spcAft>
              <a:buFont typeface="Wingdings 2"/>
              <a:buChar char=""/>
              <a:defRPr/>
            </a:pPr>
            <a:r>
              <a:rPr lang="en-IE" sz="2400" dirty="0" smtClean="0"/>
              <a:t>Vegetable </a:t>
            </a:r>
            <a:r>
              <a:rPr lang="en-IE" sz="2400" dirty="0"/>
              <a:t>glues </a:t>
            </a:r>
            <a:r>
              <a:rPr lang="en-IE" sz="2400" dirty="0" smtClean="0"/>
              <a:t>set by water evaporation.</a:t>
            </a:r>
          </a:p>
          <a:p>
            <a:pPr marL="265176" indent="-265176" eaLnBrk="1" fontAlgn="auto" hangingPunct="1">
              <a:spcAft>
                <a:spcPts val="0"/>
              </a:spcAft>
              <a:buFont typeface="Wingdings 2"/>
              <a:buChar char=""/>
              <a:defRPr/>
            </a:pPr>
            <a:r>
              <a:rPr lang="en-IE" sz="2400" dirty="0" smtClean="0"/>
              <a:t>They </a:t>
            </a:r>
            <a:r>
              <a:rPr lang="en-IE" sz="2400" dirty="0"/>
              <a:t>produce joints of high dry </a:t>
            </a:r>
          </a:p>
          <a:p>
            <a:pPr marL="265176" indent="-265176" eaLnBrk="1" fontAlgn="auto" hangingPunct="1">
              <a:spcAft>
                <a:spcPts val="0"/>
              </a:spcAft>
              <a:buFont typeface="Wingdings 2"/>
              <a:buChar char=""/>
              <a:defRPr/>
            </a:pPr>
            <a:r>
              <a:rPr lang="en-IE" sz="2400" dirty="0"/>
              <a:t>strength but with low water and moisture resistance. </a:t>
            </a:r>
            <a:endParaRPr lang="en-IE" sz="2400" dirty="0" smtClean="0"/>
          </a:p>
          <a:p>
            <a:pPr marL="265176" indent="-265176" eaLnBrk="1" fontAlgn="auto" hangingPunct="1">
              <a:spcAft>
                <a:spcPts val="0"/>
              </a:spcAft>
              <a:buFont typeface="Wingdings 2"/>
              <a:buChar char=""/>
              <a:defRPr/>
            </a:pPr>
            <a:r>
              <a:rPr lang="en-IE" sz="2400" dirty="0" smtClean="0"/>
              <a:t>Impact </a:t>
            </a:r>
            <a:r>
              <a:rPr lang="en-IE" sz="2400" dirty="0"/>
              <a:t>/ Contact </a:t>
            </a:r>
            <a:r>
              <a:rPr lang="en-IE" sz="2400" dirty="0" smtClean="0"/>
              <a:t>glue: Rubber </a:t>
            </a:r>
            <a:r>
              <a:rPr lang="en-IE" sz="2400" dirty="0"/>
              <a:t>latex glues are used for leather work and upholstery and also for laying plastic laminates.</a:t>
            </a:r>
            <a:endParaRPr lang="en-GB" sz="2400"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42900" y="612080"/>
            <a:ext cx="6172200" cy="8280400"/>
          </a:xfrm>
        </p:spPr>
        <p:txBody>
          <a:bodyPr>
            <a:normAutofit/>
          </a:bodyPr>
          <a:lstStyle/>
          <a:p>
            <a:pPr marL="265176" indent="-265176" eaLnBrk="1" fontAlgn="auto" hangingPunct="1">
              <a:lnSpc>
                <a:spcPct val="90000"/>
              </a:lnSpc>
              <a:spcAft>
                <a:spcPts val="0"/>
              </a:spcAft>
              <a:buFont typeface="Wingdings 2"/>
              <a:buChar char=""/>
              <a:defRPr/>
            </a:pPr>
            <a:r>
              <a:rPr lang="en-GB" sz="2400" dirty="0">
                <a:solidFill>
                  <a:schemeClr val="accent2"/>
                </a:solidFill>
              </a:rPr>
              <a:t>Mineral </a:t>
            </a:r>
            <a:r>
              <a:rPr lang="en-GB" sz="2400" dirty="0" smtClean="0">
                <a:solidFill>
                  <a:schemeClr val="accent2"/>
                </a:solidFill>
              </a:rPr>
              <a:t>Glue: Urea formaldehyde:</a:t>
            </a:r>
            <a:r>
              <a:rPr lang="en-GB" sz="2400" dirty="0" smtClean="0"/>
              <a:t> </a:t>
            </a:r>
            <a:r>
              <a:rPr lang="en-GB" sz="2400" dirty="0"/>
              <a:t>Used in manmade boards </a:t>
            </a:r>
            <a:r>
              <a:rPr lang="en-GB" sz="2400" dirty="0" err="1"/>
              <a:t>eg</a:t>
            </a:r>
            <a:r>
              <a:rPr lang="en-GB" sz="2400" dirty="0"/>
              <a:t>. M.D.F, chipboard &amp; O.S.B</a:t>
            </a:r>
            <a:r>
              <a:rPr lang="en-GB" sz="2400" dirty="0" smtClean="0"/>
              <a:t>.</a:t>
            </a:r>
          </a:p>
          <a:p>
            <a:pPr marL="0" lvl="0" indent="0" eaLnBrk="1" hangingPunct="1">
              <a:buClr>
                <a:srgbClr val="797B7E"/>
              </a:buClr>
              <a:buNone/>
            </a:pPr>
            <a:endParaRPr lang="en-GB" sz="2400" dirty="0">
              <a:solidFill>
                <a:srgbClr val="000000"/>
              </a:solidFill>
            </a:endParaRPr>
          </a:p>
          <a:p>
            <a:pPr marL="265176" lvl="0" indent="-265176" eaLnBrk="1" fontAlgn="auto" hangingPunct="1">
              <a:spcAft>
                <a:spcPts val="0"/>
              </a:spcAft>
              <a:buClr>
                <a:srgbClr val="797B7E"/>
              </a:buClr>
              <a:buFont typeface="Wingdings 2"/>
              <a:buChar char=""/>
              <a:defRPr/>
            </a:pPr>
            <a:r>
              <a:rPr lang="en-GB" sz="2400" dirty="0">
                <a:solidFill>
                  <a:srgbClr val="FF0000"/>
                </a:solidFill>
              </a:rPr>
              <a:t>Advantages of Urea Formaldehyde</a:t>
            </a:r>
            <a:r>
              <a:rPr lang="en-GB" sz="2400" dirty="0">
                <a:solidFill>
                  <a:srgbClr val="000000"/>
                </a:solidFill>
              </a:rPr>
              <a:t> Strong, water resistant, setting times can be speeded up with heat, great for pattern veneering, when set it is heat resistant</a:t>
            </a:r>
          </a:p>
          <a:p>
            <a:pPr marL="265176" lvl="0" indent="-265176" eaLnBrk="1" fontAlgn="auto" hangingPunct="1">
              <a:spcAft>
                <a:spcPts val="0"/>
              </a:spcAft>
              <a:buClr>
                <a:srgbClr val="797B7E"/>
              </a:buClr>
              <a:buNone/>
              <a:defRPr/>
            </a:pPr>
            <a:endParaRPr lang="en-GB" sz="2400" dirty="0">
              <a:solidFill>
                <a:srgbClr val="000000"/>
              </a:solidFill>
            </a:endParaRPr>
          </a:p>
          <a:p>
            <a:pPr marL="265176" lvl="0" indent="-265176" eaLnBrk="1" fontAlgn="auto" hangingPunct="1">
              <a:spcAft>
                <a:spcPts val="0"/>
              </a:spcAft>
              <a:buClr>
                <a:srgbClr val="797B7E"/>
              </a:buClr>
              <a:buFont typeface="Wingdings 2"/>
              <a:buChar char=""/>
              <a:defRPr/>
            </a:pPr>
            <a:r>
              <a:rPr lang="en-GB" sz="2400" dirty="0">
                <a:solidFill>
                  <a:srgbClr val="FF0000"/>
                </a:solidFill>
              </a:rPr>
              <a:t>Disadvantages of Urea Formaldehyde</a:t>
            </a:r>
            <a:r>
              <a:rPr lang="en-GB" sz="2400" dirty="0">
                <a:solidFill>
                  <a:srgbClr val="000000"/>
                </a:solidFill>
              </a:rPr>
              <a:t>			 Expensive, has to be weighed and mixed, can cause allergic reactions i.e. dermatitis, short pot life, dulls tool edges, fairly short shelf life, open bag can become air set.</a:t>
            </a:r>
          </a:p>
          <a:p>
            <a:pPr marL="265176" indent="-265176" eaLnBrk="1" fontAlgn="auto" hangingPunct="1">
              <a:lnSpc>
                <a:spcPct val="90000"/>
              </a:lnSpc>
              <a:spcAft>
                <a:spcPts val="0"/>
              </a:spcAft>
              <a:buFont typeface="Wingdings 2"/>
              <a:buChar char=""/>
              <a:defRPr/>
            </a:pPr>
            <a:endParaRPr lang="en-GB" sz="2400" dirty="0" smtClean="0"/>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None/>
              <a:defRPr/>
            </a:pPr>
            <a:endParaRPr lang="en-GB" sz="2400" dirty="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Slide Number Placeholder 1"/>
          <p:cNvSpPr>
            <a:spLocks noGrp="1"/>
          </p:cNvSpPr>
          <p:nvPr>
            <p:ph type="sldNum" sz="quarter" idx="12"/>
          </p:nvPr>
        </p:nvSpPr>
        <p:spPr/>
        <p:txBody>
          <a:bodyPr/>
          <a:lstStyle/>
          <a:p>
            <a:pPr>
              <a:defRPr/>
            </a:pPr>
            <a:fld id="{0FC3D87C-6FC5-44DA-82A5-D45E8769515D}" type="slidenum">
              <a:rPr lang="en-GB" smtClean="0"/>
              <a:pPr>
                <a:defRPr/>
              </a:pPr>
              <a:t>9</a:t>
            </a:fld>
            <a:endParaRPr lang="en-GB"/>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343</TotalTime>
  <Words>872</Words>
  <Application>Microsoft Office PowerPoint</Application>
  <PresentationFormat>On-screen Show (4:3)</PresentationFormat>
  <Paragraphs>117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Aspect</vt:lpstr>
      <vt:lpstr>Adhesives</vt:lpstr>
      <vt:lpstr>Dermatitis</vt:lpstr>
      <vt:lpstr>Dermatitis</vt:lpstr>
      <vt:lpstr>Surface preparation. </vt:lpstr>
      <vt:lpstr>Surface preparation. </vt:lpstr>
      <vt:lpstr>Adhesives</vt:lpstr>
      <vt:lpstr>Animal glue / Hide glue</vt:lpstr>
      <vt:lpstr>Vegetable Glue </vt:lpstr>
      <vt:lpstr>PowerPoint Presentation</vt:lpstr>
      <vt:lpstr>PowerPoint Presentation</vt:lpstr>
      <vt:lpstr>PowerPoint Presentation</vt:lpstr>
      <vt:lpstr>PowerPoint Presentation</vt:lpstr>
      <vt:lpstr>PowerPoint Presentation</vt:lpstr>
      <vt:lpstr>PowerPoint Presentation</vt:lpstr>
    </vt:vector>
  </TitlesOfParts>
  <Company>DIT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Adhesives</dc:title>
  <dc:creator>Jennifer Byrne</dc:creator>
  <cp:lastModifiedBy>jennifer.byrne@dit.ie</cp:lastModifiedBy>
  <cp:revision>29</cp:revision>
  <dcterms:created xsi:type="dcterms:W3CDTF">2008-01-06T16:49:05Z</dcterms:created>
  <dcterms:modified xsi:type="dcterms:W3CDTF">2016-10-05T09:47:22Z</dcterms:modified>
</cp:coreProperties>
</file>