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3" r:id="rId3"/>
    <p:sldId id="262" r:id="rId4"/>
    <p:sldId id="257" r:id="rId5"/>
    <p:sldId id="263" r:id="rId6"/>
    <p:sldId id="286" r:id="rId7"/>
    <p:sldId id="276" r:id="rId8"/>
    <p:sldId id="274" r:id="rId9"/>
    <p:sldId id="265" r:id="rId10"/>
    <p:sldId id="293" r:id="rId11"/>
    <p:sldId id="278" r:id="rId12"/>
    <p:sldId id="281" r:id="rId13"/>
    <p:sldId id="277" r:id="rId14"/>
    <p:sldId id="275" r:id="rId15"/>
    <p:sldId id="279" r:id="rId16"/>
    <p:sldId id="294" r:id="rId17"/>
    <p:sldId id="295" r:id="rId18"/>
    <p:sldId id="283" r:id="rId19"/>
    <p:sldId id="284" r:id="rId20"/>
    <p:sldId id="285" r:id="rId21"/>
    <p:sldId id="260" r:id="rId22"/>
    <p:sldId id="296" r:id="rId23"/>
    <p:sldId id="297" r:id="rId24"/>
    <p:sldId id="268" r:id="rId25"/>
    <p:sldId id="288" r:id="rId26"/>
    <p:sldId id="287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4" autoAdjust="0"/>
    <p:restoredTop sz="94618" autoAdjust="0"/>
  </p:normalViewPr>
  <p:slideViewPr>
    <p:cSldViewPr>
      <p:cViewPr>
        <p:scale>
          <a:sx n="66" d="100"/>
          <a:sy n="66" d="100"/>
        </p:scale>
        <p:origin x="-21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4E001A-25E0-40C5-B810-8EEE3BC25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56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45952A4-9449-42C9-B8F3-03543F048C8E}" type="datetimeFigureOut">
              <a:rPr lang="en-IE"/>
              <a:pPr>
                <a:defRPr/>
              </a:pPr>
              <a:t>29/09/2016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9577A3E-2B1B-4119-8FFE-3D042BE0356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929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3592-85CD-41AF-953D-ACBF1BAC04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E79A-C84D-4244-B8C2-42E119DD9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9036-7C8D-4293-8E0A-75D2FE5B7B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8454-8952-49DC-A9A4-871B223BE7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01E2-9A16-4E52-AC94-AD4BDDEB1C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7E3-D869-4894-B430-E0FF713B05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1674-DE61-487D-A210-3B7B53442D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0095-9644-41EB-BD55-EF84D59997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0CF51-791E-45AE-A06A-5DC9B3553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E077-8767-4549-9B42-B0AA5C094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7F9E-CF16-4248-A453-5952DA9D9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smtClean="0"/>
              <a:t>J. Byrne 2016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5C0609-F1A2-46A4-9803-9FD2B1AE6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raftsmanspa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aftsmanspace.com/knowledge/keyed-mortise-and-tenon-joint.html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youtube.com/watch?v=_VtVGnxlBr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971550" y="1989138"/>
            <a:ext cx="6624638" cy="26654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4157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I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Furniture Joints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262991-1860-4A80-AA4F-9C69515D7146}" type="slidenum">
              <a:rPr lang="en-GB"/>
              <a:pPr/>
              <a:t>1</a:t>
            </a:fld>
            <a:endParaRPr lang="en-GB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 eaLnBrk="1" hangingPunct="1"/>
            <a:r>
              <a:rPr lang="en-IE" sz="2400" smtClean="0"/>
              <a:t> 		        Name these joints</a:t>
            </a:r>
            <a:endParaRPr lang="en-GB" sz="240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17272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36613"/>
            <a:ext cx="187166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Mitred Rebated M &amp; 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565400"/>
            <a:ext cx="1800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Long &amp; Short Shoulder Ten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565400"/>
            <a:ext cx="15827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 &amp; T scribed Jo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836613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Fox Wedg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2565400"/>
            <a:ext cx="1728787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4437063"/>
            <a:ext cx="1657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437063"/>
            <a:ext cx="1905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Twin Ten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688" y="4365625"/>
            <a:ext cx="15128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39750" y="1916113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1 </a:t>
            </a:r>
            <a:r>
              <a:rPr lang="en-IE" sz="2000"/>
              <a:t>Bridle joint</a:t>
            </a:r>
            <a:r>
              <a:rPr lang="en-IE"/>
              <a:t>                          </a:t>
            </a:r>
            <a:endParaRPr lang="en-GB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843213" y="1989138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2</a:t>
            </a:r>
            <a:r>
              <a:rPr lang="en-IE"/>
              <a:t> </a:t>
            </a:r>
            <a:r>
              <a:rPr lang="en-IE" sz="2000"/>
              <a:t>Barefaced M &amp; T</a:t>
            </a:r>
            <a:r>
              <a:rPr lang="en-IE"/>
              <a:t>                    </a:t>
            </a:r>
            <a:endParaRPr lang="en-GB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940425" y="19161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3</a:t>
            </a:r>
            <a:r>
              <a:rPr lang="en-IE"/>
              <a:t>   </a:t>
            </a:r>
            <a:r>
              <a:rPr lang="en-IE" sz="2000"/>
              <a:t>Scribed M &amp; T</a:t>
            </a:r>
            <a:r>
              <a:rPr lang="en-IE"/>
              <a:t>                       </a:t>
            </a:r>
            <a:endParaRPr lang="en-GB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11188" y="3716338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4</a:t>
            </a:r>
            <a:r>
              <a:rPr lang="en-IE"/>
              <a:t>  </a:t>
            </a:r>
            <a:r>
              <a:rPr lang="en-IE" sz="2000"/>
              <a:t>Mitred M &amp; T</a:t>
            </a:r>
            <a:r>
              <a:rPr lang="en-IE"/>
              <a:t>                       </a:t>
            </a:r>
            <a:endParaRPr lang="en-GB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987675" y="3716338"/>
            <a:ext cx="2825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5 </a:t>
            </a:r>
            <a:r>
              <a:rPr lang="en-IE" sz="2000"/>
              <a:t>High &amp; Low Shoulder</a:t>
            </a:r>
          </a:p>
          <a:p>
            <a:r>
              <a:rPr lang="en-IE" sz="2000"/>
              <a:t>    M &amp; T </a:t>
            </a:r>
            <a:r>
              <a:rPr lang="en-IE"/>
              <a:t>                       </a:t>
            </a:r>
            <a:endParaRPr lang="en-GB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084888" y="3789363"/>
            <a:ext cx="413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6</a:t>
            </a:r>
            <a:r>
              <a:rPr lang="en-IE"/>
              <a:t>   </a:t>
            </a:r>
            <a:r>
              <a:rPr lang="en-IE" sz="2000"/>
              <a:t>Fox wedged M &amp; T</a:t>
            </a:r>
            <a:r>
              <a:rPr lang="en-IE"/>
              <a:t>                       </a:t>
            </a:r>
            <a:endParaRPr lang="en-GB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143250" y="5924550"/>
            <a:ext cx="207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IE" sz="2000"/>
              <a:t>8  Corner Mitred</a:t>
            </a:r>
          </a:p>
          <a:p>
            <a:pPr marL="342900" indent="-342900"/>
            <a:r>
              <a:rPr lang="en-IE" sz="2000"/>
              <a:t>    Bridle joint</a:t>
            </a:r>
            <a:r>
              <a:rPr lang="en-IE"/>
              <a:t>                       </a:t>
            </a:r>
            <a:endParaRPr lang="en-GB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39750" y="594995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7</a:t>
            </a:r>
            <a:r>
              <a:rPr lang="en-IE"/>
              <a:t>  </a:t>
            </a:r>
            <a:r>
              <a:rPr lang="en-IE" sz="2000"/>
              <a:t>Haunched M &amp; T</a:t>
            </a:r>
            <a:r>
              <a:rPr lang="en-IE"/>
              <a:t>                      </a:t>
            </a:r>
            <a:endParaRPr lang="en-GB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156325" y="602138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9</a:t>
            </a:r>
            <a:r>
              <a:rPr lang="en-IE"/>
              <a:t>  </a:t>
            </a:r>
            <a:r>
              <a:rPr lang="en-IE" sz="2000"/>
              <a:t>Twin Tenon</a:t>
            </a:r>
            <a:r>
              <a:rPr lang="en-IE"/>
              <a:t>                    </a:t>
            </a:r>
            <a:endParaRPr lang="en-GB"/>
          </a:p>
        </p:txBody>
      </p:sp>
      <p:sp>
        <p:nvSpPr>
          <p:cNvPr id="10261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6611A-D1C9-4FC0-9099-6DC5C4E1A55F}" type="slidenum">
              <a:rPr lang="en-GB"/>
              <a:pPr/>
              <a:t>10</a:t>
            </a:fld>
            <a:endParaRPr lang="en-GB"/>
          </a:p>
        </p:txBody>
      </p:sp>
      <p:sp>
        <p:nvSpPr>
          <p:cNvPr id="10262" name="Footer Placeholder 2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9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924175"/>
            <a:ext cx="26447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smtClean="0"/>
              <a:t>Keyed Mortice and Tenon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0B0E80-1F48-451B-9E7D-244240AE8572}" type="slidenum">
              <a:rPr lang="en-GB"/>
              <a:pPr/>
              <a:t>11</a:t>
            </a:fld>
            <a:endParaRPr lang="en-GB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pic>
        <p:nvPicPr>
          <p:cNvPr id="112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691" r="3136"/>
          <a:stretch>
            <a:fillRect/>
          </a:stretch>
        </p:blipFill>
        <p:spPr>
          <a:xfrm>
            <a:off x="6443663" y="1700213"/>
            <a:ext cx="2233612" cy="3449637"/>
          </a:xfrm>
          <a:noFill/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557338"/>
            <a:ext cx="36337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en-IE" sz="2800" b="1" smtClean="0">
                <a:hlinkClick r:id="rId2" action="ppaction://hlinkfile" tooltip="Home"/>
              </a:rPr>
              <a:t>Craftsmanspace</a:t>
            </a:r>
            <a:r>
              <a:rPr lang="en-IE" sz="2800" smtClean="0"/>
              <a:t/>
            </a:r>
            <a:br>
              <a:rPr lang="en-IE" sz="2800" smtClean="0"/>
            </a:br>
            <a:r>
              <a:rPr lang="en-IE" sz="2800" smtClean="0"/>
              <a:t>Free technical plans, books, patterns, software</a:t>
            </a:r>
            <a:r>
              <a:rPr lang="en-IE" smtClean="0"/>
              <a:t/>
            </a:r>
            <a:br>
              <a:rPr lang="en-IE" smtClean="0"/>
            </a:br>
            <a:endParaRPr lang="en-IE" smtClean="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B87C1C-BF87-4EB6-AED1-E5D8AD5A50A7}" type="slidenum">
              <a:rPr lang="en-GB"/>
              <a:pPr/>
              <a:t>12</a:t>
            </a:fld>
            <a:endParaRPr lang="en-GB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3527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6100" y="1700213"/>
            <a:ext cx="4008438" cy="3867150"/>
          </a:xfrm>
          <a:noFill/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468313" y="5876925"/>
            <a:ext cx="8237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hlinkClick r:id="rId5"/>
              </a:rPr>
              <a:t>http://www.craftsmanspace.com/knowledge/keyed-mortise-and-tenon-joint.html</a:t>
            </a:r>
            <a:endParaRPr lang="en-IE"/>
          </a:p>
          <a:p>
            <a:endParaRPr lang="en-IE"/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755650" y="4508500"/>
            <a:ext cx="251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How to mark out a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smtClean="0"/>
              <a:t>Corner Mitre Joints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smtClean="0"/>
              <a:t>The mitre joint usually cut at 45 degrees, on the ends of two pieces of wood, used on frames.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492375"/>
            <a:ext cx="6137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5661025"/>
            <a:ext cx="4598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Can you name this bottom joint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5738" y="5013325"/>
            <a:ext cx="277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Mitred bridle joint  </a:t>
            </a:r>
          </a:p>
        </p:txBody>
      </p:sp>
      <p:sp>
        <p:nvSpPr>
          <p:cNvPr id="1331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5A69A5-36AF-4B56-B1C2-DE1C15E4AF10}" type="slidenum">
              <a:rPr lang="en-GB"/>
              <a:pPr/>
              <a:t>13</a:t>
            </a:fld>
            <a:endParaRPr lang="en-GB"/>
          </a:p>
        </p:txBody>
      </p:sp>
      <p:sp>
        <p:nvSpPr>
          <p:cNvPr id="13320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smtClean="0"/>
              <a:t>Housing joints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smtClean="0"/>
              <a:t>Jointing across the width shelf to side.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89138"/>
            <a:ext cx="581977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5516563"/>
            <a:ext cx="6727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Can you draw Rebate housing, Dovetail housing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E87DE8-BACB-44D4-81A5-0ED2DFC9AE33}" type="slidenum">
              <a:rPr lang="en-GB"/>
              <a:pPr/>
              <a:t>14</a:t>
            </a:fld>
            <a:endParaRPr lang="en-GB"/>
          </a:p>
        </p:txBody>
      </p:sp>
      <p:sp>
        <p:nvSpPr>
          <p:cNvPr id="1434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smtClean="0"/>
              <a:t>Dovetails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smtClean="0"/>
              <a:t>The dovetail joint is one of the most distinctive and best antique furniture joints used in furniture construction to join wood at a right angle.</a:t>
            </a:r>
          </a:p>
          <a:p>
            <a:pPr eaLnBrk="1" hangingPunct="1"/>
            <a:r>
              <a:rPr lang="en-IE" sz="2400" smtClean="0"/>
              <a:t>Recognised by the angled pieces that replicate doves’ tails.</a:t>
            </a:r>
          </a:p>
          <a:p>
            <a:pPr eaLnBrk="1" hangingPunct="1"/>
            <a:r>
              <a:rPr lang="en-IE" sz="2400" smtClean="0"/>
              <a:t>They form a strong interlock able joint with a large gluing area.</a:t>
            </a:r>
          </a:p>
          <a:p>
            <a:pPr eaLnBrk="1" hangingPunct="1"/>
            <a:r>
              <a:rPr lang="en-IE" sz="2400" smtClean="0"/>
              <a:t>Used for joining carcass ends and for creating drawers.</a:t>
            </a:r>
          </a:p>
          <a:p>
            <a:pPr eaLnBrk="1" hangingPunct="1"/>
            <a:r>
              <a:rPr lang="en-IE" sz="2400" smtClean="0"/>
              <a:t>Wide variations available, used as features on high class furniture.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C5A8CE-2DB0-4103-B9A9-52F09B864C52}" type="slidenum">
              <a:rPr lang="en-GB"/>
              <a:pPr/>
              <a:t>15</a:t>
            </a:fld>
            <a:endParaRPr lang="en-GB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	     </a:t>
            </a:r>
            <a:r>
              <a:rPr lang="en-GB" sz="3200" dirty="0" smtClean="0"/>
              <a:t>        </a:t>
            </a:r>
            <a:r>
              <a:rPr lang="en-GB" sz="3200" dirty="0" smtClean="0"/>
              <a:t>Carcase Joints			</a:t>
            </a:r>
          </a:p>
        </p:txBody>
      </p:sp>
      <p:pic>
        <p:nvPicPr>
          <p:cNvPr id="16387" name="Picture 3" descr="dovejt_o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413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ovejt_thre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975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ingjt1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96975"/>
            <a:ext cx="16430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0800"/>
            <a:ext cx="29527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796">
            <a:off x="2972755" y="3860800"/>
            <a:ext cx="33131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Pinned Joi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789363"/>
            <a:ext cx="194468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51520" y="323215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1</a:t>
            </a:r>
            <a:endParaRPr lang="en-GB" sz="2400" dirty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347864" y="3232150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2 </a:t>
            </a:r>
            <a:endParaRPr lang="en-GB" sz="2400" dirty="0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987824" y="5734050"/>
            <a:ext cx="3426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5 </a:t>
            </a:r>
            <a:endParaRPr lang="en-GB" sz="2400" dirty="0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51520" y="5589588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4 </a:t>
            </a:r>
            <a:endParaRPr lang="en-GB" sz="2400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372200" y="5634038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6 </a:t>
            </a:r>
            <a:endParaRPr lang="en-GB" sz="2400" dirty="0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516216" y="32131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3</a:t>
            </a:r>
            <a:endParaRPr lang="en-GB" sz="2400" dirty="0"/>
          </a:p>
        </p:txBody>
      </p:sp>
      <p:sp>
        <p:nvSpPr>
          <p:cNvPr id="16399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920EB5-BDAD-4980-8BA4-958034BD1E6F}" type="slidenum">
              <a:rPr lang="en-GB"/>
              <a:pPr/>
              <a:t>16</a:t>
            </a:fld>
            <a:endParaRPr lang="en-GB"/>
          </a:p>
        </p:txBody>
      </p:sp>
      <p:sp>
        <p:nvSpPr>
          <p:cNvPr id="16400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	     </a:t>
            </a:r>
            <a:r>
              <a:rPr lang="en-GB" sz="3200" dirty="0" smtClean="0"/>
              <a:t>        </a:t>
            </a:r>
            <a:r>
              <a:rPr lang="en-GB" sz="3200" dirty="0" smtClean="0"/>
              <a:t>Carcase Joints			</a:t>
            </a:r>
          </a:p>
        </p:txBody>
      </p:sp>
      <p:pic>
        <p:nvPicPr>
          <p:cNvPr id="16387" name="Picture 3" descr="dovejt_o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413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ovejt_thre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975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ingjt1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96975"/>
            <a:ext cx="16430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0800"/>
            <a:ext cx="29527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796">
            <a:off x="2972755" y="3860800"/>
            <a:ext cx="33131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Pinned Joi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789363"/>
            <a:ext cx="194468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51520" y="3232150"/>
            <a:ext cx="2782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1 Through </a:t>
            </a:r>
            <a:r>
              <a:rPr lang="en-GB" sz="2400" dirty="0"/>
              <a:t>Dovetail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347864" y="3232150"/>
            <a:ext cx="2669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2 Lapped </a:t>
            </a:r>
            <a:r>
              <a:rPr lang="en-GB" sz="2400" dirty="0"/>
              <a:t>Dovetail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987824" y="5734050"/>
            <a:ext cx="3426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5 Secret </a:t>
            </a:r>
            <a:r>
              <a:rPr lang="en-GB" sz="2400" dirty="0"/>
              <a:t>Mitre Dovetail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51520" y="5589588"/>
            <a:ext cx="2618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4 Double </a:t>
            </a:r>
            <a:r>
              <a:rPr lang="en-GB" sz="2400" dirty="0"/>
              <a:t>Lapped </a:t>
            </a:r>
          </a:p>
          <a:p>
            <a:r>
              <a:rPr lang="en-GB" sz="2400" dirty="0" smtClean="0"/>
              <a:t>   Dovetail</a:t>
            </a:r>
            <a:endParaRPr lang="en-GB" sz="2400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372200" y="5634038"/>
            <a:ext cx="27134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6 Through </a:t>
            </a:r>
            <a:r>
              <a:rPr lang="en-GB" sz="2400" dirty="0"/>
              <a:t>Pinned </a:t>
            </a:r>
          </a:p>
          <a:p>
            <a:r>
              <a:rPr lang="en-GB" sz="2400" dirty="0"/>
              <a:t>Joint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516216" y="3213100"/>
            <a:ext cx="2050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3 Finger </a:t>
            </a:r>
            <a:r>
              <a:rPr lang="en-GB" sz="2400" dirty="0"/>
              <a:t>Joint</a:t>
            </a:r>
          </a:p>
        </p:txBody>
      </p:sp>
      <p:sp>
        <p:nvSpPr>
          <p:cNvPr id="16399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920EB5-BDAD-4980-8BA4-958034BD1E6F}" type="slidenum">
              <a:rPr lang="en-GB"/>
              <a:pPr/>
              <a:t>17</a:t>
            </a:fld>
            <a:endParaRPr lang="en-GB"/>
          </a:p>
        </p:txBody>
      </p:sp>
      <p:sp>
        <p:nvSpPr>
          <p:cNvPr id="16400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IE" sz="3200" smtClean="0"/>
              <a:t>Rule Joint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37B70C-E0E0-4CF9-97B1-29BDC4ABB812}" type="slidenum">
              <a:rPr lang="en-GB"/>
              <a:pPr/>
              <a:t>18</a:t>
            </a:fld>
            <a:endParaRPr lang="en-GB"/>
          </a:p>
        </p:txBody>
      </p:sp>
      <p:pic>
        <p:nvPicPr>
          <p:cNvPr id="174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2349500"/>
            <a:ext cx="2808288" cy="2808288"/>
          </a:xfrm>
          <a:noFill/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5019675" y="5300663"/>
            <a:ext cx="4124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Rule joint hinge. Image from</a:t>
            </a:r>
          </a:p>
          <a:p>
            <a:r>
              <a:rPr lang="en-IE" sz="2400"/>
              <a:t>woodworkersjournal.com </a:t>
            </a:r>
          </a:p>
          <a:p>
            <a:endParaRPr lang="en-IE" sz="2400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539750" y="105251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This joint is used on drop leaf tables. The rule joint is jointed </a:t>
            </a:r>
          </a:p>
          <a:p>
            <a:r>
              <a:rPr lang="en-IE" sz="2400"/>
              <a:t>together using a rule joint hinge. The hinge has one leaf </a:t>
            </a:r>
          </a:p>
          <a:p>
            <a:r>
              <a:rPr lang="en-IE" sz="2400"/>
              <a:t>longer than the other why?</a:t>
            </a:r>
          </a:p>
        </p:txBody>
      </p:sp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276475"/>
            <a:ext cx="1751012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349500"/>
            <a:ext cx="31289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Knuckle Joint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smtClean="0"/>
              <a:t>Traditional moveable joint used on drop leaf tables 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8572FC-E120-48B2-A252-FF385BDD9509}" type="slidenum">
              <a:rPr lang="en-GB"/>
              <a:pPr/>
              <a:t>19</a:t>
            </a:fld>
            <a:endParaRPr lang="en-GB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29527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 cstate="print"/>
          <a:srcRect r="2109" b="3873"/>
          <a:stretch>
            <a:fillRect/>
          </a:stretch>
        </p:blipFill>
        <p:spPr bwMode="auto">
          <a:xfrm>
            <a:off x="5003800" y="2133600"/>
            <a:ext cx="342106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inge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644900"/>
            <a:ext cx="23955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IE" sz="3200" smtClean="0"/>
              <a:t>Butt Joints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smtClean="0"/>
              <a:t>A butt joint is made when two pieces of wood are butted together and glued.</a:t>
            </a:r>
          </a:p>
          <a:p>
            <a:pPr eaLnBrk="1" hangingPunct="1"/>
            <a:endParaRPr lang="en-IE" sz="240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2924175"/>
            <a:ext cx="84201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40D49-E266-472C-A19E-9E05A10155AF}" type="slidenum">
              <a:rPr lang="en-GB"/>
              <a:pPr/>
              <a:t>2</a:t>
            </a:fld>
            <a:endParaRPr lang="en-GB"/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IE" sz="3200" smtClean="0"/>
              <a:t>Trend 9/41 Knuckle Joint Cutter  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E97FF7-C94E-4A2E-9E9B-8A2D63F73C8C}" type="slidenum">
              <a:rPr lang="en-GB"/>
              <a:pPr/>
              <a:t>20</a:t>
            </a:fld>
            <a:endParaRPr lang="en-GB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14398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05263"/>
            <a:ext cx="28860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933825"/>
            <a:ext cx="22431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68538" y="1628775"/>
            <a:ext cx="2447925" cy="2554288"/>
          </a:xfrm>
          <a:noFill/>
        </p:spPr>
      </p:pic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1700213"/>
            <a:ext cx="32591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684213" y="981075"/>
            <a:ext cx="777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="1"/>
              <a:t>Cutter should be used in router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en-IE" sz="3200" smtClean="0"/>
              <a:t>		Name these joints			</a:t>
            </a:r>
            <a:endParaRPr lang="en-GB" sz="3200" smtClean="0"/>
          </a:p>
        </p:txBody>
      </p:sp>
      <p:pic>
        <p:nvPicPr>
          <p:cNvPr id="20483" name="Picture 4" descr="Rule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1657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341438"/>
            <a:ext cx="1295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knuck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521" y="1341438"/>
            <a:ext cx="1657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500438"/>
            <a:ext cx="1847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3059113" y="5564188"/>
            <a:ext cx="468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5  </a:t>
            </a:r>
            <a:endParaRPr lang="en-GB" sz="2000" dirty="0"/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599622" y="2789405"/>
            <a:ext cx="461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dirty="0" smtClean="0"/>
              <a:t>1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2700172" y="2774950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dirty="0" smtClean="0"/>
              <a:t>2 </a:t>
            </a:r>
            <a:endParaRPr lang="en-IE" sz="2000" dirty="0"/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5651500" y="2827338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3 </a:t>
            </a:r>
            <a:endParaRPr lang="en-GB" sz="2000" dirty="0"/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684213" y="5564188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4 </a:t>
            </a:r>
            <a:endParaRPr lang="en-GB" sz="2000" dirty="0"/>
          </a:p>
        </p:txBody>
      </p:sp>
      <p:sp>
        <p:nvSpPr>
          <p:cNvPr id="20492" name="Text Box 19"/>
          <p:cNvSpPr txBox="1">
            <a:spLocks noChangeArrowheads="1"/>
          </p:cNvSpPr>
          <p:nvPr/>
        </p:nvSpPr>
        <p:spPr bwMode="auto">
          <a:xfrm>
            <a:off x="5750201" y="5643563"/>
            <a:ext cx="24221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6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20493" name="Picture 20" descr="f2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16338"/>
            <a:ext cx="230505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1" descr="f2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4581525"/>
            <a:ext cx="14763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3573463"/>
            <a:ext cx="1819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9DD6D-1440-4260-8B59-F142D0370593}" type="slidenum">
              <a:rPr lang="en-GB"/>
              <a:pPr/>
              <a:t>21</a:t>
            </a:fld>
            <a:endParaRPr lang="en-GB"/>
          </a:p>
        </p:txBody>
      </p:sp>
      <p:sp>
        <p:nvSpPr>
          <p:cNvPr id="20497" name="Footer Placeholder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en-IE" sz="3200" smtClean="0"/>
              <a:t>		Name these joints			</a:t>
            </a:r>
            <a:endParaRPr lang="en-GB" sz="3200" smtClean="0"/>
          </a:p>
        </p:txBody>
      </p:sp>
      <p:pic>
        <p:nvPicPr>
          <p:cNvPr id="20483" name="Picture 4" descr="Rule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1657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341438"/>
            <a:ext cx="1295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knuck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521" y="1341438"/>
            <a:ext cx="1657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500438"/>
            <a:ext cx="1847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3059113" y="5564188"/>
            <a:ext cx="22894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5  </a:t>
            </a:r>
            <a:r>
              <a:rPr lang="en-GB" sz="2000" dirty="0" err="1" smtClean="0"/>
              <a:t>Tennoned</a:t>
            </a:r>
            <a:r>
              <a:rPr lang="en-GB" sz="2000" dirty="0" smtClean="0"/>
              <a:t> </a:t>
            </a:r>
            <a:r>
              <a:rPr lang="en-GB" sz="2000" dirty="0"/>
              <a:t>&amp; </a:t>
            </a:r>
          </a:p>
          <a:p>
            <a:r>
              <a:rPr lang="en-GB" sz="2000" dirty="0" smtClean="0"/>
              <a:t>    mitred </a:t>
            </a:r>
            <a:r>
              <a:rPr lang="en-GB" sz="2000" dirty="0"/>
              <a:t>clamped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599622" y="2789405"/>
            <a:ext cx="1532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dirty="0" smtClean="0"/>
              <a:t>1 Rule </a:t>
            </a:r>
            <a:r>
              <a:rPr lang="en-IE" sz="2000" dirty="0"/>
              <a:t>joint</a:t>
            </a:r>
            <a:r>
              <a:rPr lang="en-GB" dirty="0"/>
              <a:t> 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2700172" y="2774950"/>
            <a:ext cx="2451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dirty="0" smtClean="0"/>
              <a:t>2 Projected </a:t>
            </a:r>
            <a:r>
              <a:rPr lang="en-IE" sz="2000" dirty="0"/>
              <a:t>wedged</a:t>
            </a:r>
          </a:p>
          <a:p>
            <a:r>
              <a:rPr lang="en-IE" sz="2000" dirty="0" smtClean="0"/>
              <a:t>    mortise </a:t>
            </a:r>
            <a:r>
              <a:rPr lang="en-IE" sz="2000" dirty="0"/>
              <a:t>&amp; </a:t>
            </a:r>
            <a:r>
              <a:rPr lang="en-IE" sz="2000" dirty="0" err="1" smtClean="0"/>
              <a:t>tennon</a:t>
            </a:r>
            <a:endParaRPr lang="en-GB" sz="2000" dirty="0"/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5651500" y="2827338"/>
            <a:ext cx="1853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3 Knuckle </a:t>
            </a:r>
            <a:r>
              <a:rPr lang="en-GB" sz="2000" dirty="0"/>
              <a:t>joint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684213" y="5564188"/>
            <a:ext cx="1838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4 Dovetail </a:t>
            </a:r>
            <a:r>
              <a:rPr lang="en-GB" sz="2000" dirty="0"/>
              <a:t>Key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/>
        </p:nvSpPr>
        <p:spPr bwMode="auto">
          <a:xfrm>
            <a:off x="5750201" y="5643563"/>
            <a:ext cx="24221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6 Housing  </a:t>
            </a:r>
            <a:r>
              <a:rPr lang="en-GB" sz="2000" dirty="0"/>
              <a:t>joint</a:t>
            </a:r>
          </a:p>
          <a:p>
            <a:endParaRPr lang="en-GB" sz="2000" dirty="0"/>
          </a:p>
        </p:txBody>
      </p:sp>
      <p:pic>
        <p:nvPicPr>
          <p:cNvPr id="20493" name="Picture 20" descr="f2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16338"/>
            <a:ext cx="230505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1" descr="f2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4581525"/>
            <a:ext cx="14763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3573463"/>
            <a:ext cx="1819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9DD6D-1440-4260-8B59-F142D0370593}" type="slidenum">
              <a:rPr lang="en-GB"/>
              <a:pPr/>
              <a:t>22</a:t>
            </a:fld>
            <a:endParaRPr lang="en-GB"/>
          </a:p>
        </p:txBody>
      </p:sp>
      <p:sp>
        <p:nvSpPr>
          <p:cNvPr id="20497" name="Footer Placeholder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IE" sz="3200" smtClean="0"/>
              <a:t>		Name these joints			</a:t>
            </a:r>
            <a:endParaRPr lang="en-GB" sz="3200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196975"/>
            <a:ext cx="20891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223361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f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027140"/>
            <a:ext cx="1657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f3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93703"/>
            <a:ext cx="223361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ammer Head Tenon Jo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7338" y="1321329"/>
            <a:ext cx="1663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4076700"/>
            <a:ext cx="18716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6228184" y="3284538"/>
            <a:ext cx="2193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3</a:t>
            </a:r>
            <a:endParaRPr lang="en-GB" sz="2000" dirty="0"/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232424" y="5765194"/>
            <a:ext cx="468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5  </a:t>
            </a:r>
            <a:endParaRPr lang="en-GB" sz="2000" dirty="0"/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376593" y="5765194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4   </a:t>
            </a:r>
            <a:endParaRPr lang="en-GB" sz="2000" dirty="0"/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366676" y="3284538"/>
            <a:ext cx="468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1  </a:t>
            </a:r>
            <a:endParaRPr lang="en-GB" sz="2000" dirty="0"/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3131840" y="3284538"/>
            <a:ext cx="2665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2   </a:t>
            </a:r>
            <a:endParaRPr lang="en-GB" sz="2000" dirty="0"/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6726919" y="5734050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6 </a:t>
            </a:r>
            <a:endParaRPr lang="en-GB" sz="2000" dirty="0"/>
          </a:p>
        </p:txBody>
      </p:sp>
      <p:sp>
        <p:nvSpPr>
          <p:cNvPr id="21519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59FAF-BE4A-4DA0-B25F-6D5F571B8BCA}" type="slidenum">
              <a:rPr lang="en-GB"/>
              <a:pPr/>
              <a:t>23</a:t>
            </a:fld>
            <a:endParaRPr lang="en-GB"/>
          </a:p>
        </p:txBody>
      </p:sp>
      <p:sp>
        <p:nvSpPr>
          <p:cNvPr id="21520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IE" sz="3200" smtClean="0"/>
              <a:t>		Name these joints			</a:t>
            </a:r>
            <a:endParaRPr lang="en-GB" sz="3200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196975"/>
            <a:ext cx="20891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223361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f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027140"/>
            <a:ext cx="1657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f3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93703"/>
            <a:ext cx="223361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ammer Head Tenon Jo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7338" y="1321329"/>
            <a:ext cx="1663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4076700"/>
            <a:ext cx="18716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6228184" y="3284538"/>
            <a:ext cx="2193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3 Hammer </a:t>
            </a:r>
            <a:r>
              <a:rPr lang="en-GB" sz="2000" dirty="0"/>
              <a:t>Head </a:t>
            </a:r>
          </a:p>
          <a:p>
            <a:r>
              <a:rPr lang="en-GB" sz="2000" dirty="0" smtClean="0"/>
              <a:t>    Tenon </a:t>
            </a:r>
            <a:r>
              <a:rPr lang="en-GB" sz="2000" dirty="0"/>
              <a:t>joint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232424" y="5765194"/>
            <a:ext cx="2565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5  Machine </a:t>
            </a:r>
            <a:r>
              <a:rPr lang="en-GB" sz="2000" dirty="0"/>
              <a:t>Dovetails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376593" y="5765194"/>
            <a:ext cx="23952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4   Dovetail </a:t>
            </a:r>
            <a:r>
              <a:rPr lang="en-GB" sz="2000" dirty="0"/>
              <a:t>Halving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366676" y="3284538"/>
            <a:ext cx="2436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1  Stopped </a:t>
            </a:r>
            <a:r>
              <a:rPr lang="en-GB" sz="2000" dirty="0"/>
              <a:t>Housing</a:t>
            </a:r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3131840" y="3284538"/>
            <a:ext cx="2665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2   Stopped </a:t>
            </a:r>
            <a:r>
              <a:rPr lang="en-GB" sz="2000" dirty="0"/>
              <a:t>Dovetail</a:t>
            </a:r>
          </a:p>
          <a:p>
            <a:r>
              <a:rPr lang="en-GB" sz="2000" dirty="0" smtClean="0"/>
              <a:t>     Housing</a:t>
            </a:r>
            <a:endParaRPr lang="en-GB" sz="2000" dirty="0"/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6726919" y="5734050"/>
            <a:ext cx="1667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/>
              <a:t>6 Bridle </a:t>
            </a:r>
            <a:r>
              <a:rPr lang="en-GB" sz="2000" dirty="0"/>
              <a:t>Joint</a:t>
            </a:r>
          </a:p>
        </p:txBody>
      </p:sp>
      <p:sp>
        <p:nvSpPr>
          <p:cNvPr id="21519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59FAF-BE4A-4DA0-B25F-6D5F571B8BCA}" type="slidenum">
              <a:rPr lang="en-GB"/>
              <a:pPr/>
              <a:t>24</a:t>
            </a:fld>
            <a:endParaRPr lang="en-GB"/>
          </a:p>
        </p:txBody>
      </p:sp>
      <p:sp>
        <p:nvSpPr>
          <p:cNvPr id="21520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Modern Jointing 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0FE5A9-F148-44D1-930A-9F9F783D0EBB}" type="slidenum">
              <a:rPr lang="en-GB"/>
              <a:pPr/>
              <a:t>25</a:t>
            </a:fld>
            <a:endParaRPr lang="en-GB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 l="5666" t="4465" r="4915" b="17999"/>
          <a:stretch>
            <a:fillRect/>
          </a:stretch>
        </p:blipFill>
        <p:spPr bwMode="auto">
          <a:xfrm>
            <a:off x="1258888" y="1484313"/>
            <a:ext cx="66262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smtClean="0"/>
              <a:t>Dowels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smtClean="0"/>
              <a:t>Dowels a fast way of jointing.</a:t>
            </a:r>
          </a:p>
          <a:p>
            <a:pPr eaLnBrk="1" hangingPunct="1"/>
            <a:r>
              <a:rPr lang="en-IE" sz="2400" smtClean="0"/>
              <a:t>Holes need to be aligned accurately.</a:t>
            </a:r>
          </a:p>
          <a:p>
            <a:pPr eaLnBrk="1" hangingPunct="1"/>
            <a:r>
              <a:rPr lang="en-IE" sz="2400" smtClean="0"/>
              <a:t>Different patterns that                                                    allow glue to spread. 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04B8-F746-4F3A-9426-CFB09A2218CF}" type="slidenum">
              <a:rPr lang="en-GB"/>
              <a:pPr/>
              <a:t>26</a:t>
            </a:fld>
            <a:endParaRPr lang="en-GB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997200"/>
            <a:ext cx="37433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smtClean="0"/>
              <a:t>Biscuits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IE" sz="2400" smtClean="0"/>
              <a:t>Biscuits a faster way of jointing,  small allowance for accuracy.</a:t>
            </a:r>
          </a:p>
          <a:p>
            <a:pPr eaLnBrk="1" hangingPunct="1">
              <a:buFontTx/>
              <a:buNone/>
            </a:pPr>
            <a:endParaRPr lang="en-IE" sz="2400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BF6278-0E85-4279-A1CC-78D56C1B01F7}" type="slidenum">
              <a:rPr lang="en-GB"/>
              <a:pPr/>
              <a:t>27</a:t>
            </a:fld>
            <a:endParaRPr lang="en-GB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420938"/>
            <a:ext cx="18796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 cstate="print"/>
          <a:srcRect r="1961" b="4805"/>
          <a:stretch>
            <a:fillRect/>
          </a:stretch>
        </p:blipFill>
        <p:spPr bwMode="auto">
          <a:xfrm>
            <a:off x="684213" y="2924175"/>
            <a:ext cx="27908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4" cstate="print"/>
          <a:srcRect t="2853" r="1721"/>
          <a:stretch>
            <a:fillRect/>
          </a:stretch>
        </p:blipFill>
        <p:spPr bwMode="auto">
          <a:xfrm>
            <a:off x="5508625" y="2565400"/>
            <a:ext cx="33845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Domino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en-IE" sz="2400" smtClean="0"/>
              <a:t>Cross between a dowel and a biscuit you get a domino tenon</a:t>
            </a:r>
          </a:p>
          <a:p>
            <a:pPr eaLnBrk="1" hangingPunct="1"/>
            <a:r>
              <a:rPr lang="en-IE" sz="2400" smtClean="0"/>
              <a:t>Festool domino joiner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1167D-1046-413E-90E3-5B1B2D67BC97}" type="slidenum">
              <a:rPr lang="en-GB"/>
              <a:pPr/>
              <a:t>28</a:t>
            </a:fld>
            <a:endParaRPr lang="en-GB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975" y="2276475"/>
            <a:ext cx="46148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84538"/>
            <a:ext cx="26050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smtClean="0"/>
              <a:t>Beadlock Pro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smtClean="0"/>
              <a:t>Alternative to the mortice                                              and tenon something                                                similar to using a                                                                false tennon.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D742D0-BBCC-4EE8-86C0-F8898FC34840}" type="slidenum">
              <a:rPr lang="en-GB"/>
              <a:pPr/>
              <a:t>29</a:t>
            </a:fld>
            <a:endParaRPr lang="en-GB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989138"/>
            <a:ext cx="45481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GB" sz="3200" smtClean="0"/>
              <a:t>   Name These Edge Joints</a:t>
            </a:r>
          </a:p>
        </p:txBody>
      </p:sp>
      <p:pic>
        <p:nvPicPr>
          <p:cNvPr id="4099" name="Picture 4" descr="edge j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3" y="1196975"/>
            <a:ext cx="34099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55650" y="16287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a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755650" y="27813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755650" y="39798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c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808038" y="51577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d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11188" y="5732463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Comb joint, Tongue &amp; groove &amp;  Slotted joint screw joint.</a:t>
            </a:r>
            <a:endParaRPr lang="en-GB" sz="24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64163" y="1484313"/>
            <a:ext cx="266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Rubbed glue joint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4163" y="2606675"/>
            <a:ext cx="177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Dowel joint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64163" y="3789363"/>
            <a:ext cx="1827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Biscuit joint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64163" y="4911725"/>
            <a:ext cx="287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Loose tongue joint </a:t>
            </a:r>
          </a:p>
        </p:txBody>
      </p:sp>
      <p:sp>
        <p:nvSpPr>
          <p:cNvPr id="4109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2BB84B-6395-446A-8E02-429CF996BF9A}" type="slidenum">
              <a:rPr lang="en-GB"/>
              <a:pPr/>
              <a:t>3</a:t>
            </a:fld>
            <a:endParaRPr lang="en-GB"/>
          </a:p>
        </p:txBody>
      </p:sp>
      <p:sp>
        <p:nvSpPr>
          <p:cNvPr id="4110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smtClean="0"/>
              <a:t>JessEm Slip slot mortise mill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IE" smtClean="0">
              <a:hlinkClick r:id="rId2"/>
            </a:endParaRPr>
          </a:p>
          <a:p>
            <a:pPr eaLnBrk="1" hangingPunct="1">
              <a:buFontTx/>
              <a:buNone/>
            </a:pPr>
            <a:endParaRPr lang="en-IE" smtClean="0">
              <a:hlinkClick r:id="rId2"/>
            </a:endParaRPr>
          </a:p>
          <a:p>
            <a:pPr eaLnBrk="1" hangingPunct="1">
              <a:buFontTx/>
              <a:buNone/>
            </a:pPr>
            <a:endParaRPr lang="en-IE" smtClean="0">
              <a:hlinkClick r:id="rId2"/>
            </a:endParaRPr>
          </a:p>
          <a:p>
            <a:pPr eaLnBrk="1" hangingPunct="1">
              <a:buFontTx/>
              <a:buNone/>
            </a:pPr>
            <a:endParaRPr lang="en-IE" smtClean="0">
              <a:hlinkClick r:id="rId2"/>
            </a:endParaRPr>
          </a:p>
          <a:p>
            <a:pPr eaLnBrk="1" hangingPunct="1">
              <a:buFontTx/>
              <a:buNone/>
            </a:pPr>
            <a:endParaRPr lang="en-IE" smtClean="0">
              <a:hlinkClick r:id="rId2"/>
            </a:endParaRPr>
          </a:p>
          <a:p>
            <a:pPr eaLnBrk="1" hangingPunct="1">
              <a:buFontTx/>
              <a:buNone/>
            </a:pPr>
            <a:endParaRPr lang="en-IE" smtClean="0">
              <a:hlinkClick r:id="rId2"/>
            </a:endParaRPr>
          </a:p>
          <a:p>
            <a:pPr eaLnBrk="1" hangingPunct="1"/>
            <a:endParaRPr lang="en-IE" sz="2400" smtClean="0">
              <a:hlinkClick r:id="rId2"/>
            </a:endParaRPr>
          </a:p>
          <a:p>
            <a:pPr eaLnBrk="1" hangingPunct="1"/>
            <a:r>
              <a:rPr lang="en-IE" sz="2400" smtClean="0">
                <a:hlinkClick r:id="rId2"/>
              </a:rPr>
              <a:t>http://www.youtube.com/watch?v=_VtVGnxlBrc</a:t>
            </a:r>
            <a:endParaRPr lang="en-IE" sz="2400" smtClean="0"/>
          </a:p>
          <a:p>
            <a:pPr eaLnBrk="1" hangingPunct="1">
              <a:buFontTx/>
              <a:buNone/>
            </a:pPr>
            <a:endParaRPr lang="en-IE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DAD955-284E-4758-8C45-20015026D4C7}" type="slidenum">
              <a:rPr lang="en-GB"/>
              <a:pPr/>
              <a:t>30</a:t>
            </a:fld>
            <a:endParaRPr lang="en-GB"/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349500"/>
            <a:ext cx="280828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539750" y="1484313"/>
            <a:ext cx="8088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This is based on false tenons. It is a jig and custom made </a:t>
            </a:r>
          </a:p>
          <a:p>
            <a:r>
              <a:rPr lang="en-IE" sz="2400"/>
              <a:t>drill bit that can be used in any handheld drill. </a:t>
            </a:r>
          </a:p>
        </p:txBody>
      </p:sp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08275"/>
            <a:ext cx="34782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/>
            <a:r>
              <a:rPr lang="en-IE" sz="3200" smtClean="0"/>
              <a:t>                    Name these joints</a:t>
            </a:r>
            <a:endParaRPr lang="en-GB" sz="3200" smtClean="0"/>
          </a:p>
        </p:txBody>
      </p:sp>
      <p:pic>
        <p:nvPicPr>
          <p:cNvPr id="5123" name="Picture 5" descr="Board Join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412875"/>
            <a:ext cx="7129462" cy="4021138"/>
          </a:xfrm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227763" y="20605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/>
              <a:t>E</a:t>
            </a:r>
            <a:endParaRPr lang="en-GB" b="1"/>
          </a:p>
        </p:txBody>
      </p:sp>
      <p:pic>
        <p:nvPicPr>
          <p:cNvPr id="5125" name="Picture 7" descr="scarf jo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867275"/>
            <a:ext cx="72723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88110C-5C54-471D-9B34-713AFC3470BC}" type="slidenum">
              <a:rPr lang="en-GB"/>
              <a:pPr/>
              <a:t>4</a:t>
            </a:fld>
            <a:endParaRPr lang="en-GB"/>
          </a:p>
        </p:txBody>
      </p:sp>
      <p:sp>
        <p:nvSpPr>
          <p:cNvPr id="5127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/>
            <a:r>
              <a:rPr lang="en-IE" sz="3200" smtClean="0"/>
              <a:t>                  Name these joints</a:t>
            </a:r>
            <a:endParaRPr lang="en-GB" sz="3200" smtClean="0"/>
          </a:p>
        </p:txBody>
      </p:sp>
      <p:pic>
        <p:nvPicPr>
          <p:cNvPr id="6147" name="Picture 3" descr="Board Join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836613"/>
            <a:ext cx="7129462" cy="4021137"/>
          </a:xfrm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27763" y="1484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/>
              <a:t>E</a:t>
            </a:r>
            <a:endParaRPr lang="en-GB" b="1"/>
          </a:p>
        </p:txBody>
      </p:sp>
      <p:pic>
        <p:nvPicPr>
          <p:cNvPr id="6149" name="Picture 5" descr="scarf jo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867275"/>
            <a:ext cx="72723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700338" y="575151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      Scarf Joints</a:t>
            </a:r>
            <a:endParaRPr lang="en-GB" sz="24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51050" y="2636838"/>
            <a:ext cx="3959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A : Rubbed Glue Joint</a:t>
            </a:r>
          </a:p>
          <a:p>
            <a:r>
              <a:rPr lang="en-IE" sz="2400"/>
              <a:t>B : Tongue &amp; Groove Joint</a:t>
            </a:r>
          </a:p>
          <a:p>
            <a:r>
              <a:rPr lang="en-IE" sz="2400"/>
              <a:t>C : Biscuit Joint</a:t>
            </a:r>
          </a:p>
          <a:p>
            <a:r>
              <a:rPr lang="en-IE" sz="2400"/>
              <a:t>D : Loose Tongue </a:t>
            </a:r>
          </a:p>
          <a:p>
            <a:r>
              <a:rPr lang="en-IE" sz="2400"/>
              <a:t>E : Dowel Joint</a:t>
            </a:r>
            <a:endParaRPr lang="en-GB" sz="2400"/>
          </a:p>
        </p:txBody>
      </p:sp>
      <p:sp>
        <p:nvSpPr>
          <p:cNvPr id="615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93A9A0-F572-4A59-8632-F41D08E5342B}" type="slidenum">
              <a:rPr lang="en-GB"/>
              <a:pPr/>
              <a:t>5</a:t>
            </a:fld>
            <a:endParaRPr lang="en-GB"/>
          </a:p>
        </p:txBody>
      </p:sp>
      <p:sp>
        <p:nvSpPr>
          <p:cNvPr id="615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Comb joint 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E08C71-3675-44F2-9DF4-536265A7CEEB}" type="slidenum">
              <a:rPr lang="en-GB"/>
              <a:pPr/>
              <a:t>6</a:t>
            </a:fld>
            <a:endParaRPr lang="en-GB"/>
          </a:p>
        </p:txBody>
      </p:sp>
      <p:pic>
        <p:nvPicPr>
          <p:cNvPr id="71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557338"/>
            <a:ext cx="4427538" cy="374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smtClean="0"/>
              <a:t>Having / Lap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smtClean="0"/>
              <a:t>Lap joints are created when two pieces of wood overlap one another at a right angle. Very simple form of jointing.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638" y="2565400"/>
            <a:ext cx="663098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5354638"/>
            <a:ext cx="5664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Can you name another type of having?</a:t>
            </a:r>
            <a:endParaRPr lang="en-IE"/>
          </a:p>
          <a:p>
            <a:endParaRPr lang="en-IE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2EDED7-E385-49CE-91AB-5814279C83FD}" type="slidenum">
              <a:rPr lang="en-GB"/>
              <a:pPr/>
              <a:t>7</a:t>
            </a:fld>
            <a:endParaRPr lang="en-GB"/>
          </a:p>
        </p:txBody>
      </p:sp>
      <p:sp>
        <p:nvSpPr>
          <p:cNvPr id="819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smtClean="0"/>
              <a:t>Mortise &amp; Tenon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smtClean="0"/>
              <a:t>The mortise and tenon joint is one of the strongest traditional furniture joints. Usually found on good quality furniture. </a:t>
            </a:r>
          </a:p>
          <a:p>
            <a:pPr eaLnBrk="1" hangingPunct="1"/>
            <a:r>
              <a:rPr lang="en-IE" sz="2400" smtClean="0"/>
              <a:t>It was sometimes reinforced with wedges, pegs or keys.</a:t>
            </a:r>
          </a:p>
          <a:p>
            <a:pPr eaLnBrk="1" hangingPunct="1"/>
            <a:r>
              <a:rPr lang="en-IE" sz="2400" smtClean="0"/>
              <a:t>Lots of variations of these joints based on material being jointed and function of joint.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C3CD4-A812-46D5-9560-6675BAB6AE8F}" type="slidenum">
              <a:rPr lang="en-GB"/>
              <a:pPr/>
              <a:t>8</a:t>
            </a:fld>
            <a:endParaRPr lang="en-GB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 eaLnBrk="1" hangingPunct="1"/>
            <a:r>
              <a:rPr lang="en-IE" sz="2400" smtClean="0"/>
              <a:t> 		        Name these joints</a:t>
            </a:r>
            <a:endParaRPr lang="en-GB" sz="240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17272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36613"/>
            <a:ext cx="187166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Mitred Rebated M &amp; 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565400"/>
            <a:ext cx="1800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Long &amp; Short Shoulder Ten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565400"/>
            <a:ext cx="15827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 &amp; T scribed Jo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836613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Fox Wedg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2565400"/>
            <a:ext cx="1728787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4437063"/>
            <a:ext cx="1657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437063"/>
            <a:ext cx="1905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Twin Ten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688" y="4365625"/>
            <a:ext cx="15128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39750" y="1916113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1 </a:t>
            </a:r>
            <a:r>
              <a:rPr lang="en-IE" dirty="0" smtClean="0"/>
              <a:t>                          </a:t>
            </a:r>
            <a:endParaRPr lang="en-GB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843213" y="1989138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2</a:t>
            </a:r>
            <a:r>
              <a:rPr lang="en-IE" dirty="0"/>
              <a:t> </a:t>
            </a:r>
            <a:r>
              <a:rPr lang="en-IE" dirty="0" smtClean="0"/>
              <a:t>                    </a:t>
            </a:r>
            <a:endParaRPr lang="en-GB" dirty="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940425" y="19161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3</a:t>
            </a:r>
            <a:r>
              <a:rPr lang="en-IE" dirty="0"/>
              <a:t>   </a:t>
            </a:r>
            <a:r>
              <a:rPr lang="en-IE" dirty="0" smtClean="0"/>
              <a:t>                       </a:t>
            </a:r>
            <a:endParaRPr lang="en-GB" dirty="0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11188" y="3716338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4</a:t>
            </a:r>
            <a:r>
              <a:rPr lang="en-IE" dirty="0"/>
              <a:t> </a:t>
            </a:r>
            <a:r>
              <a:rPr lang="en-IE" dirty="0" smtClean="0"/>
              <a:t>                       </a:t>
            </a:r>
            <a:endParaRPr lang="en-GB" dirty="0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987675" y="3716338"/>
            <a:ext cx="1851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5 </a:t>
            </a:r>
            <a:r>
              <a:rPr lang="en-IE" dirty="0" smtClean="0"/>
              <a:t>                      </a:t>
            </a:r>
            <a:endParaRPr lang="en-GB" dirty="0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084888" y="3789363"/>
            <a:ext cx="2023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6</a:t>
            </a:r>
            <a:r>
              <a:rPr lang="en-IE" dirty="0"/>
              <a:t>   </a:t>
            </a:r>
            <a:r>
              <a:rPr lang="en-IE" dirty="0" smtClean="0"/>
              <a:t>                       </a:t>
            </a:r>
            <a:endParaRPr lang="en-GB" dirty="0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143250" y="5924550"/>
            <a:ext cx="2076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IE" sz="2000" dirty="0"/>
              <a:t>8  </a:t>
            </a:r>
            <a:r>
              <a:rPr lang="en-IE" dirty="0" smtClean="0"/>
              <a:t>                      </a:t>
            </a:r>
            <a:endParaRPr lang="en-GB" dirty="0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39750" y="594995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7</a:t>
            </a:r>
            <a:r>
              <a:rPr lang="en-IE" dirty="0"/>
              <a:t>  </a:t>
            </a:r>
            <a:r>
              <a:rPr lang="en-IE" dirty="0" smtClean="0"/>
              <a:t>                      </a:t>
            </a:r>
            <a:endParaRPr lang="en-GB" dirty="0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156325" y="602138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9</a:t>
            </a:r>
            <a:r>
              <a:rPr lang="en-IE" dirty="0"/>
              <a:t>  </a:t>
            </a:r>
            <a:r>
              <a:rPr lang="en-IE" dirty="0" smtClean="0"/>
              <a:t>                    </a:t>
            </a:r>
            <a:endParaRPr lang="en-GB" dirty="0"/>
          </a:p>
        </p:txBody>
      </p:sp>
      <p:sp>
        <p:nvSpPr>
          <p:cNvPr id="10261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6611A-D1C9-4FC0-9099-6DC5C4E1A55F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10262" name="Footer Placeholder 2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J. Byrne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778</Words>
  <Application>Microsoft Office PowerPoint</Application>
  <PresentationFormat>On-screen Show (4:3)</PresentationFormat>
  <Paragraphs>211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Butt Joints </vt:lpstr>
      <vt:lpstr>   Name These Edge Joints</vt:lpstr>
      <vt:lpstr>                    Name these joints</vt:lpstr>
      <vt:lpstr>                  Name these joints</vt:lpstr>
      <vt:lpstr>Comb joint </vt:lpstr>
      <vt:lpstr>Having / Lap joints</vt:lpstr>
      <vt:lpstr>Mortise &amp; Tenon </vt:lpstr>
      <vt:lpstr>           Name these joints</vt:lpstr>
      <vt:lpstr>           Name these joints</vt:lpstr>
      <vt:lpstr>Keyed Mortice and Tenon </vt:lpstr>
      <vt:lpstr>Craftsmanspace Free technical plans, books, patterns, software </vt:lpstr>
      <vt:lpstr>Corner Mitre Joints</vt:lpstr>
      <vt:lpstr>Housing joints </vt:lpstr>
      <vt:lpstr>Dovetails </vt:lpstr>
      <vt:lpstr>              Carcase Joints   </vt:lpstr>
      <vt:lpstr>              Carcase Joints   </vt:lpstr>
      <vt:lpstr>Rule Joint</vt:lpstr>
      <vt:lpstr>Knuckle Joint </vt:lpstr>
      <vt:lpstr>Trend 9/41 Knuckle Joint Cutter  </vt:lpstr>
      <vt:lpstr>  Name these joints   </vt:lpstr>
      <vt:lpstr>  Name these joints   </vt:lpstr>
      <vt:lpstr>  Name these joints   </vt:lpstr>
      <vt:lpstr>  Name these joints   </vt:lpstr>
      <vt:lpstr>Modern Jointing </vt:lpstr>
      <vt:lpstr>Dowels </vt:lpstr>
      <vt:lpstr>Biscuits</vt:lpstr>
      <vt:lpstr>Domino</vt:lpstr>
      <vt:lpstr>Beadlock Pro</vt:lpstr>
      <vt:lpstr>JessEm Slip slot mortise mill</vt:lpstr>
    </vt:vector>
  </TitlesOfParts>
  <Company>Dublin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Furniture  Joints</dc:title>
  <dc:creator>Bolton Street</dc:creator>
  <cp:lastModifiedBy>jennifer.byrne@dit.ie</cp:lastModifiedBy>
  <cp:revision>40</cp:revision>
  <dcterms:created xsi:type="dcterms:W3CDTF">2007-10-11T10:52:56Z</dcterms:created>
  <dcterms:modified xsi:type="dcterms:W3CDTF">2016-09-29T12:47:30Z</dcterms:modified>
</cp:coreProperties>
</file>