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8"/>
  </p:notesMasterIdLst>
  <p:sldIdLst>
    <p:sldId id="256" r:id="rId2"/>
    <p:sldId id="258" r:id="rId3"/>
    <p:sldId id="261" r:id="rId4"/>
    <p:sldId id="262" r:id="rId5"/>
    <p:sldId id="263" r:id="rId6"/>
    <p:sldId id="264"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6" autoAdjust="0"/>
    <p:restoredTop sz="94660"/>
  </p:normalViewPr>
  <p:slideViewPr>
    <p:cSldViewPr snapToGrid="0">
      <p:cViewPr varScale="1">
        <p:scale>
          <a:sx n="45" d="100"/>
          <a:sy n="45" d="100"/>
        </p:scale>
        <p:origin x="-120" y="-92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5E9D5A-00C7-403F-82B5-B1F8C6BA586D}" type="datetimeFigureOut">
              <a:rPr lang="en-IE" smtClean="0"/>
              <a:t>14/05/2017</a:t>
            </a:fld>
            <a:endParaRPr lang="en-IE"/>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IE"/>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E"/>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B1817F6-8867-4CDC-96C7-50B09FCC0803}" type="slidenum">
              <a:rPr lang="en-IE" smtClean="0"/>
              <a:t>‹#›</a:t>
            </a:fld>
            <a:endParaRPr lang="en-IE"/>
          </a:p>
        </p:txBody>
      </p:sp>
    </p:spTree>
    <p:extLst>
      <p:ext uri="{BB962C8B-B14F-4D97-AF65-F5344CB8AC3E}">
        <p14:creationId xmlns:p14="http://schemas.microsoft.com/office/powerpoint/2010/main" val="8382633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905001"/>
            <a:ext cx="100584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914400" y="4572000"/>
            <a:ext cx="861568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9FC974D-46D2-43A8-8D09-AD6F57D58379}" type="datetime1">
              <a:rPr lang="en-GB" smtClean="0"/>
              <a:t>14/05/2017</a:t>
            </a:fld>
            <a:endParaRPr lang="en-GB"/>
          </a:p>
        </p:txBody>
      </p:sp>
      <p:sp>
        <p:nvSpPr>
          <p:cNvPr id="5" name="Footer Placeholder 4"/>
          <p:cNvSpPr>
            <a:spLocks noGrp="1"/>
          </p:cNvSpPr>
          <p:nvPr>
            <p:ph type="ftr" sz="quarter" idx="11"/>
          </p:nvPr>
        </p:nvSpPr>
        <p:spPr/>
        <p:txBody>
          <a:bodyPr/>
          <a:lstStyle/>
          <a:p>
            <a:r>
              <a:rPr lang="en-GB" smtClean="0"/>
              <a:t>J.Byrne 2017</a:t>
            </a:r>
            <a:endParaRPr lang="en-GB"/>
          </a:p>
        </p:txBody>
      </p:sp>
      <p:sp>
        <p:nvSpPr>
          <p:cNvPr id="6" name="Slide Number Placeholder 5"/>
          <p:cNvSpPr>
            <a:spLocks noGrp="1"/>
          </p:cNvSpPr>
          <p:nvPr>
            <p:ph type="sldNum" sz="quarter" idx="12"/>
          </p:nvPr>
        </p:nvSpPr>
        <p:spPr/>
        <p:txBody>
          <a:bodyPr/>
          <a:lstStyle/>
          <a:p>
            <a:fld id="{9155582F-4C7A-41C7-B992-AD0C76DBDBCD}"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11E6122-FD94-4D0C-98F7-1D385F586538}" type="datetime1">
              <a:rPr lang="en-GB" smtClean="0"/>
              <a:t>14/05/2017</a:t>
            </a:fld>
            <a:endParaRPr lang="en-GB"/>
          </a:p>
        </p:txBody>
      </p:sp>
      <p:sp>
        <p:nvSpPr>
          <p:cNvPr id="5" name="Footer Placeholder 4"/>
          <p:cNvSpPr>
            <a:spLocks noGrp="1"/>
          </p:cNvSpPr>
          <p:nvPr>
            <p:ph type="ftr" sz="quarter" idx="11"/>
          </p:nvPr>
        </p:nvSpPr>
        <p:spPr/>
        <p:txBody>
          <a:bodyPr/>
          <a:lstStyle/>
          <a:p>
            <a:r>
              <a:rPr lang="en-GB" smtClean="0"/>
              <a:t>J.Byrne 2017</a:t>
            </a:r>
            <a:endParaRPr lang="en-GB"/>
          </a:p>
        </p:txBody>
      </p:sp>
      <p:sp>
        <p:nvSpPr>
          <p:cNvPr id="6" name="Slide Number Placeholder 5"/>
          <p:cNvSpPr>
            <a:spLocks noGrp="1"/>
          </p:cNvSpPr>
          <p:nvPr>
            <p:ph type="sldNum" sz="quarter" idx="12"/>
          </p:nvPr>
        </p:nvSpPr>
        <p:spPr/>
        <p:txBody>
          <a:bodyPr/>
          <a:lstStyle/>
          <a:p>
            <a:fld id="{9155582F-4C7A-41C7-B992-AD0C76DBDBCD}"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3368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FE58949-9BE8-433E-B2A7-9EE9F70D8E2C}" type="datetime1">
              <a:rPr lang="en-GB" smtClean="0"/>
              <a:t>14/05/2017</a:t>
            </a:fld>
            <a:endParaRPr lang="en-GB"/>
          </a:p>
        </p:txBody>
      </p:sp>
      <p:sp>
        <p:nvSpPr>
          <p:cNvPr id="5" name="Footer Placeholder 4"/>
          <p:cNvSpPr>
            <a:spLocks noGrp="1"/>
          </p:cNvSpPr>
          <p:nvPr>
            <p:ph type="ftr" sz="quarter" idx="11"/>
          </p:nvPr>
        </p:nvSpPr>
        <p:spPr/>
        <p:txBody>
          <a:bodyPr/>
          <a:lstStyle/>
          <a:p>
            <a:r>
              <a:rPr lang="en-GB" smtClean="0"/>
              <a:t>J.Byrne 2017</a:t>
            </a:r>
            <a:endParaRPr lang="en-GB"/>
          </a:p>
        </p:txBody>
      </p:sp>
      <p:sp>
        <p:nvSpPr>
          <p:cNvPr id="6" name="Slide Number Placeholder 5"/>
          <p:cNvSpPr>
            <a:spLocks noGrp="1"/>
          </p:cNvSpPr>
          <p:nvPr>
            <p:ph type="sldNum" sz="quarter" idx="12"/>
          </p:nvPr>
        </p:nvSpPr>
        <p:spPr/>
        <p:txBody>
          <a:bodyPr/>
          <a:lstStyle/>
          <a:p>
            <a:fld id="{9155582F-4C7A-41C7-B992-AD0C76DBDBCD}"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11E4584-3A91-4ABC-89CA-48FEAFFA3F7C}" type="datetime1">
              <a:rPr lang="en-GB" smtClean="0"/>
              <a:t>14/05/2017</a:t>
            </a:fld>
            <a:endParaRPr lang="en-GB"/>
          </a:p>
        </p:txBody>
      </p:sp>
      <p:sp>
        <p:nvSpPr>
          <p:cNvPr id="5" name="Footer Placeholder 4"/>
          <p:cNvSpPr>
            <a:spLocks noGrp="1"/>
          </p:cNvSpPr>
          <p:nvPr>
            <p:ph type="ftr" sz="quarter" idx="11"/>
          </p:nvPr>
        </p:nvSpPr>
        <p:spPr/>
        <p:txBody>
          <a:bodyPr/>
          <a:lstStyle/>
          <a:p>
            <a:r>
              <a:rPr lang="en-GB" smtClean="0"/>
              <a:t>J.Byrne 2017</a:t>
            </a:r>
            <a:endParaRPr lang="en-GB"/>
          </a:p>
        </p:txBody>
      </p:sp>
      <p:sp>
        <p:nvSpPr>
          <p:cNvPr id="6" name="Slide Number Placeholder 5"/>
          <p:cNvSpPr>
            <a:spLocks noGrp="1"/>
          </p:cNvSpPr>
          <p:nvPr>
            <p:ph type="sldNum" sz="quarter" idx="12"/>
          </p:nvPr>
        </p:nvSpPr>
        <p:spPr/>
        <p:txBody>
          <a:bodyPr/>
          <a:lstStyle/>
          <a:p>
            <a:fld id="{9155582F-4C7A-41C7-B992-AD0C76DBDBCD}"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5" y="5486400"/>
            <a:ext cx="10212916"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963085" y="3852863"/>
            <a:ext cx="8180916"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4E45687-6A85-4D0C-86A7-3FDE78C5E72F}" type="datetime1">
              <a:rPr lang="en-GB" smtClean="0"/>
              <a:t>14/05/2017</a:t>
            </a:fld>
            <a:endParaRPr lang="en-GB"/>
          </a:p>
        </p:txBody>
      </p:sp>
      <p:sp>
        <p:nvSpPr>
          <p:cNvPr id="5" name="Footer Placeholder 4"/>
          <p:cNvSpPr>
            <a:spLocks noGrp="1"/>
          </p:cNvSpPr>
          <p:nvPr>
            <p:ph type="ftr" sz="quarter" idx="11"/>
          </p:nvPr>
        </p:nvSpPr>
        <p:spPr/>
        <p:txBody>
          <a:bodyPr/>
          <a:lstStyle/>
          <a:p>
            <a:r>
              <a:rPr lang="en-GB" smtClean="0"/>
              <a:t>J.Byrne 2017</a:t>
            </a:r>
            <a:endParaRPr lang="en-GB"/>
          </a:p>
        </p:txBody>
      </p:sp>
      <p:sp>
        <p:nvSpPr>
          <p:cNvPr id="6" name="Slide Number Placeholder 5"/>
          <p:cNvSpPr>
            <a:spLocks noGrp="1"/>
          </p:cNvSpPr>
          <p:nvPr>
            <p:ph type="sldNum" sz="quarter" idx="12"/>
          </p:nvPr>
        </p:nvSpPr>
        <p:spPr/>
        <p:txBody>
          <a:bodyPr/>
          <a:lstStyle/>
          <a:p>
            <a:fld id="{9155582F-4C7A-41C7-B992-AD0C76DBDBCD}" type="slidenum">
              <a:rPr lang="en-GB" smtClean="0"/>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536192"/>
            <a:ext cx="48768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892800" y="1536192"/>
            <a:ext cx="48768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BC54D7D-4530-4676-9550-80096E4756DB}" type="datetime1">
              <a:rPr lang="en-GB" smtClean="0"/>
              <a:t>14/05/2017</a:t>
            </a:fld>
            <a:endParaRPr lang="en-GB"/>
          </a:p>
        </p:txBody>
      </p:sp>
      <p:sp>
        <p:nvSpPr>
          <p:cNvPr id="6" name="Footer Placeholder 5"/>
          <p:cNvSpPr>
            <a:spLocks noGrp="1"/>
          </p:cNvSpPr>
          <p:nvPr>
            <p:ph type="ftr" sz="quarter" idx="11"/>
          </p:nvPr>
        </p:nvSpPr>
        <p:spPr/>
        <p:txBody>
          <a:bodyPr/>
          <a:lstStyle/>
          <a:p>
            <a:r>
              <a:rPr lang="en-GB" smtClean="0"/>
              <a:t>J.Byrne 2017</a:t>
            </a:r>
            <a:endParaRPr lang="en-GB"/>
          </a:p>
        </p:txBody>
      </p:sp>
      <p:sp>
        <p:nvSpPr>
          <p:cNvPr id="7" name="Slide Number Placeholder 6"/>
          <p:cNvSpPr>
            <a:spLocks noGrp="1"/>
          </p:cNvSpPr>
          <p:nvPr>
            <p:ph type="sldNum" sz="quarter" idx="12"/>
          </p:nvPr>
        </p:nvSpPr>
        <p:spPr/>
        <p:txBody>
          <a:bodyPr/>
          <a:lstStyle/>
          <a:p>
            <a:fld id="{9155582F-4C7A-41C7-B992-AD0C76DBDBCD}" type="slidenum">
              <a:rPr lang="en-GB" smtClean="0"/>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48768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48768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892800" y="1535113"/>
            <a:ext cx="48768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892800" y="2174875"/>
            <a:ext cx="48768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F3338AB-09C3-4D8F-92B8-82D1D1FE6129}" type="datetime1">
              <a:rPr lang="en-GB" smtClean="0"/>
              <a:t>14/05/2017</a:t>
            </a:fld>
            <a:endParaRPr lang="en-GB"/>
          </a:p>
        </p:txBody>
      </p:sp>
      <p:sp>
        <p:nvSpPr>
          <p:cNvPr id="8" name="Footer Placeholder 7"/>
          <p:cNvSpPr>
            <a:spLocks noGrp="1"/>
          </p:cNvSpPr>
          <p:nvPr>
            <p:ph type="ftr" sz="quarter" idx="11"/>
          </p:nvPr>
        </p:nvSpPr>
        <p:spPr/>
        <p:txBody>
          <a:bodyPr/>
          <a:lstStyle/>
          <a:p>
            <a:r>
              <a:rPr lang="en-GB" smtClean="0"/>
              <a:t>J.Byrne 2017</a:t>
            </a:r>
            <a:endParaRPr lang="en-GB"/>
          </a:p>
        </p:txBody>
      </p:sp>
      <p:sp>
        <p:nvSpPr>
          <p:cNvPr id="9" name="Slide Number Placeholder 8"/>
          <p:cNvSpPr>
            <a:spLocks noGrp="1"/>
          </p:cNvSpPr>
          <p:nvPr>
            <p:ph type="sldNum" sz="quarter" idx="12"/>
          </p:nvPr>
        </p:nvSpPr>
        <p:spPr/>
        <p:txBody>
          <a:bodyPr/>
          <a:lstStyle/>
          <a:p>
            <a:fld id="{9155582F-4C7A-41C7-B992-AD0C76DBDBCD}"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A10C4B0-8672-44CB-B200-4255E76ABE07}" type="datetime1">
              <a:rPr lang="en-GB" smtClean="0"/>
              <a:t>14/05/2017</a:t>
            </a:fld>
            <a:endParaRPr lang="en-GB"/>
          </a:p>
        </p:txBody>
      </p:sp>
      <p:sp>
        <p:nvSpPr>
          <p:cNvPr id="4" name="Footer Placeholder 3"/>
          <p:cNvSpPr>
            <a:spLocks noGrp="1"/>
          </p:cNvSpPr>
          <p:nvPr>
            <p:ph type="ftr" sz="quarter" idx="11"/>
          </p:nvPr>
        </p:nvSpPr>
        <p:spPr/>
        <p:txBody>
          <a:bodyPr/>
          <a:lstStyle/>
          <a:p>
            <a:r>
              <a:rPr lang="en-GB" smtClean="0"/>
              <a:t>J.Byrne 2017</a:t>
            </a:r>
            <a:endParaRPr lang="en-GB"/>
          </a:p>
        </p:txBody>
      </p:sp>
      <p:sp>
        <p:nvSpPr>
          <p:cNvPr id="5" name="Slide Number Placeholder 4"/>
          <p:cNvSpPr>
            <a:spLocks noGrp="1"/>
          </p:cNvSpPr>
          <p:nvPr>
            <p:ph type="sldNum" sz="quarter" idx="12"/>
          </p:nvPr>
        </p:nvSpPr>
        <p:spPr/>
        <p:txBody>
          <a:bodyPr/>
          <a:lstStyle/>
          <a:p>
            <a:fld id="{9155582F-4C7A-41C7-B992-AD0C76DBDBCD}"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F395833-9DA2-4E6F-9E1F-7816D70C25B5}" type="datetime1">
              <a:rPr lang="en-GB" smtClean="0"/>
              <a:t>14/05/2017</a:t>
            </a:fld>
            <a:endParaRPr lang="en-GB"/>
          </a:p>
        </p:txBody>
      </p:sp>
      <p:sp>
        <p:nvSpPr>
          <p:cNvPr id="3" name="Footer Placeholder 2"/>
          <p:cNvSpPr>
            <a:spLocks noGrp="1"/>
          </p:cNvSpPr>
          <p:nvPr>
            <p:ph type="ftr" sz="quarter" idx="11"/>
          </p:nvPr>
        </p:nvSpPr>
        <p:spPr/>
        <p:txBody>
          <a:bodyPr/>
          <a:lstStyle/>
          <a:p>
            <a:r>
              <a:rPr lang="en-GB" smtClean="0"/>
              <a:t>J.Byrne 2017</a:t>
            </a:r>
            <a:endParaRPr lang="en-GB"/>
          </a:p>
        </p:txBody>
      </p:sp>
      <p:sp>
        <p:nvSpPr>
          <p:cNvPr id="4" name="Slide Number Placeholder 3"/>
          <p:cNvSpPr>
            <a:spLocks noGrp="1"/>
          </p:cNvSpPr>
          <p:nvPr>
            <p:ph type="sldNum" sz="quarter" idx="12"/>
          </p:nvPr>
        </p:nvSpPr>
        <p:spPr/>
        <p:txBody>
          <a:bodyPr/>
          <a:lstStyle/>
          <a:p>
            <a:fld id="{9155582F-4C7A-41C7-B992-AD0C76DBDBCD}"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06401" y="5495544"/>
            <a:ext cx="103632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406400" y="6096000"/>
            <a:ext cx="103632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5607776-F100-4D7E-BE5A-65788DFF6727}" type="datetime1">
              <a:rPr lang="en-GB" smtClean="0"/>
              <a:t>14/05/2017</a:t>
            </a:fld>
            <a:endParaRPr lang="en-GB"/>
          </a:p>
        </p:txBody>
      </p:sp>
      <p:sp>
        <p:nvSpPr>
          <p:cNvPr id="6" name="Footer Placeholder 5"/>
          <p:cNvSpPr>
            <a:spLocks noGrp="1"/>
          </p:cNvSpPr>
          <p:nvPr>
            <p:ph type="ftr" sz="quarter" idx="11"/>
          </p:nvPr>
        </p:nvSpPr>
        <p:spPr/>
        <p:txBody>
          <a:bodyPr/>
          <a:lstStyle/>
          <a:p>
            <a:r>
              <a:rPr lang="en-GB" smtClean="0"/>
              <a:t>J.Byrne 2017</a:t>
            </a:r>
            <a:endParaRPr lang="en-GB"/>
          </a:p>
        </p:txBody>
      </p:sp>
      <p:sp>
        <p:nvSpPr>
          <p:cNvPr id="7" name="Slide Number Placeholder 6"/>
          <p:cNvSpPr>
            <a:spLocks noGrp="1"/>
          </p:cNvSpPr>
          <p:nvPr>
            <p:ph type="sldNum" sz="quarter" idx="12"/>
          </p:nvPr>
        </p:nvSpPr>
        <p:spPr/>
        <p:txBody>
          <a:bodyPr/>
          <a:lstStyle/>
          <a:p>
            <a:fld id="{9155582F-4C7A-41C7-B992-AD0C76DBDBCD}" type="slidenum">
              <a:rPr lang="en-GB" smtClean="0"/>
              <a:t>‹#›</a:t>
            </a:fld>
            <a:endParaRPr lang="en-GB"/>
          </a:p>
        </p:txBody>
      </p:sp>
      <p:sp>
        <p:nvSpPr>
          <p:cNvPr id="9" name="Content Placeholder 8"/>
          <p:cNvSpPr>
            <a:spLocks noGrp="1"/>
          </p:cNvSpPr>
          <p:nvPr>
            <p:ph sz="quarter" idx="13"/>
          </p:nvPr>
        </p:nvSpPr>
        <p:spPr>
          <a:xfrm>
            <a:off x="406400" y="381000"/>
            <a:ext cx="103632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02336" y="5495278"/>
            <a:ext cx="103632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112776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02336" y="6096000"/>
            <a:ext cx="103632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7B9CC8AA-0ED6-4DDC-B1F5-D2FD639DE565}" type="datetime1">
              <a:rPr lang="en-GB" smtClean="0"/>
              <a:t>14/05/2017</a:t>
            </a:fld>
            <a:endParaRPr lang="en-GB"/>
          </a:p>
        </p:txBody>
      </p:sp>
      <p:sp>
        <p:nvSpPr>
          <p:cNvPr id="9" name="Slide Number Placeholder 8"/>
          <p:cNvSpPr>
            <a:spLocks noGrp="1"/>
          </p:cNvSpPr>
          <p:nvPr>
            <p:ph type="sldNum" sz="quarter" idx="11"/>
          </p:nvPr>
        </p:nvSpPr>
        <p:spPr/>
        <p:txBody>
          <a:bodyPr/>
          <a:lstStyle/>
          <a:p>
            <a:fld id="{9155582F-4C7A-41C7-B992-AD0C76DBDBCD}" type="slidenum">
              <a:rPr lang="en-GB" smtClean="0"/>
              <a:t>‹#›</a:t>
            </a:fld>
            <a:endParaRPr lang="en-GB"/>
          </a:p>
        </p:txBody>
      </p:sp>
      <p:sp>
        <p:nvSpPr>
          <p:cNvPr id="10" name="Footer Placeholder 9"/>
          <p:cNvSpPr>
            <a:spLocks noGrp="1"/>
          </p:cNvSpPr>
          <p:nvPr>
            <p:ph type="ftr" sz="quarter" idx="12"/>
          </p:nvPr>
        </p:nvSpPr>
        <p:spPr/>
        <p:txBody>
          <a:bodyPr/>
          <a:lstStyle/>
          <a:p>
            <a:r>
              <a:rPr lang="en-GB" smtClean="0"/>
              <a:t>J.Byrne 2017</a:t>
            </a:r>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16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09600" y="1600200"/>
            <a:ext cx="1016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11277600" y="0"/>
            <a:ext cx="9144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1277600" y="5486400"/>
            <a:ext cx="9144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11375717" y="5648960"/>
            <a:ext cx="73152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9155582F-4C7A-41C7-B992-AD0C76DBDBCD}" type="slidenum">
              <a:rPr lang="en-GB" smtClean="0"/>
              <a:t>‹#›</a:t>
            </a:fld>
            <a:endParaRPr lang="en-GB"/>
          </a:p>
        </p:txBody>
      </p:sp>
      <p:sp>
        <p:nvSpPr>
          <p:cNvPr id="5" name="Footer Placeholder 4"/>
          <p:cNvSpPr>
            <a:spLocks noGrp="1"/>
          </p:cNvSpPr>
          <p:nvPr>
            <p:ph type="ftr" sz="quarter" idx="3"/>
          </p:nvPr>
        </p:nvSpPr>
        <p:spPr>
          <a:xfrm rot="16200000">
            <a:off x="10510428" y="3987800"/>
            <a:ext cx="2367281" cy="487680"/>
          </a:xfrm>
          <a:prstGeom prst="rect">
            <a:avLst/>
          </a:prstGeom>
        </p:spPr>
        <p:txBody>
          <a:bodyPr vert="horz" lIns="91440" tIns="45720" rIns="91440" bIns="45720" rtlCol="0" anchor="ctr"/>
          <a:lstStyle>
            <a:lvl1pPr algn="r">
              <a:defRPr sz="1200">
                <a:solidFill>
                  <a:schemeClr val="bg2"/>
                </a:solidFill>
              </a:defRPr>
            </a:lvl1pPr>
          </a:lstStyle>
          <a:p>
            <a:r>
              <a:rPr lang="en-GB" smtClean="0"/>
              <a:t>J.Byrne 2017</a:t>
            </a:r>
            <a:endParaRPr lang="en-GB"/>
          </a:p>
        </p:txBody>
      </p:sp>
      <p:sp>
        <p:nvSpPr>
          <p:cNvPr id="4" name="Date Placeholder 3"/>
          <p:cNvSpPr>
            <a:spLocks noGrp="1"/>
          </p:cNvSpPr>
          <p:nvPr>
            <p:ph type="dt" sz="half" idx="2"/>
          </p:nvPr>
        </p:nvSpPr>
        <p:spPr>
          <a:xfrm rot="16200000">
            <a:off x="10474869" y="1584960"/>
            <a:ext cx="2438399" cy="487680"/>
          </a:xfrm>
          <a:prstGeom prst="rect">
            <a:avLst/>
          </a:prstGeom>
        </p:spPr>
        <p:txBody>
          <a:bodyPr vert="horz" lIns="91440" tIns="45720" rIns="91440" bIns="45720" rtlCol="0" anchor="ctr"/>
          <a:lstStyle>
            <a:lvl1pPr algn="l">
              <a:defRPr sz="1200">
                <a:solidFill>
                  <a:schemeClr val="bg2"/>
                </a:solidFill>
              </a:defRPr>
            </a:lvl1pPr>
          </a:lstStyle>
          <a:p>
            <a:fld id="{80475151-038E-4542-93D8-B2471DFA3697}" type="datetime1">
              <a:rPr lang="en-GB" smtClean="0"/>
              <a:t>14/05/2017</a:t>
            </a:fld>
            <a:endParaRPr lang="en-GB"/>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dt="0"/>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49086" y="496316"/>
            <a:ext cx="6096000" cy="5016758"/>
          </a:xfrm>
          <a:prstGeom prst="rect">
            <a:avLst/>
          </a:prstGeom>
        </p:spPr>
        <p:txBody>
          <a:bodyPr>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IE" sz="8000" b="1" kern="0" dirty="0" smtClean="0">
                <a:solidFill>
                  <a:schemeClr val="accent2">
                    <a:lumMod val="50000"/>
                  </a:schemeClr>
                </a:solidFill>
                <a:effectLst>
                  <a:outerShdw blurRad="38100" dist="25400" dir="5400000" algn="tl" rotWithShape="0">
                    <a:srgbClr val="000000">
                      <a:alpha val="43000"/>
                    </a:srgbClr>
                  </a:outerShdw>
                </a:effectLst>
                <a:latin typeface="Calibri"/>
                <a:ea typeface="+mj-ea"/>
                <a:cs typeface="+mj-cs"/>
              </a:rPr>
              <a:t>Laminates &amp; Post forming</a:t>
            </a:r>
          </a:p>
          <a:p>
            <a:pPr marL="0" marR="0" lvl="0" indent="0" defTabSz="914400" eaLnBrk="1" fontAlgn="auto" latinLnBrk="0" hangingPunct="1">
              <a:lnSpc>
                <a:spcPct val="100000"/>
              </a:lnSpc>
              <a:spcBef>
                <a:spcPts val="0"/>
              </a:spcBef>
              <a:spcAft>
                <a:spcPts val="0"/>
              </a:spcAft>
              <a:buClrTx/>
              <a:buSzTx/>
              <a:buFontTx/>
              <a:buNone/>
              <a:tabLst/>
              <a:defRPr/>
            </a:pPr>
            <a:r>
              <a:rPr lang="en-IE" sz="8000" b="1" kern="0" dirty="0" smtClean="0">
                <a:solidFill>
                  <a:schemeClr val="accent2">
                    <a:lumMod val="50000"/>
                  </a:schemeClr>
                </a:solidFill>
                <a:effectLst>
                  <a:outerShdw blurRad="38100" dist="25400" dir="5400000" algn="tl" rotWithShape="0">
                    <a:srgbClr val="000000">
                      <a:alpha val="43000"/>
                    </a:srgbClr>
                  </a:outerShdw>
                </a:effectLst>
                <a:latin typeface="Calibri"/>
                <a:ea typeface="+mj-ea"/>
                <a:cs typeface="+mj-cs"/>
              </a:rPr>
              <a:t> </a:t>
            </a:r>
          </a:p>
          <a:p>
            <a:pPr marL="0" marR="0" lvl="0" indent="0" defTabSz="914400" eaLnBrk="1" fontAlgn="auto" latinLnBrk="0" hangingPunct="1">
              <a:lnSpc>
                <a:spcPct val="100000"/>
              </a:lnSpc>
              <a:spcBef>
                <a:spcPts val="0"/>
              </a:spcBef>
              <a:spcAft>
                <a:spcPts val="0"/>
              </a:spcAft>
              <a:buClrTx/>
              <a:buSzTx/>
              <a:buFontTx/>
              <a:buNone/>
              <a:tabLst/>
              <a:defRPr/>
            </a:pPr>
            <a:r>
              <a:rPr kumimoji="0" lang="en-IE" sz="8000" b="1" i="0" u="none" strike="noStrike" kern="0" cap="none" spc="0" normalizeH="0" baseline="0" noProof="0" dirty="0" smtClean="0">
                <a:ln>
                  <a:noFill/>
                </a:ln>
                <a:solidFill>
                  <a:schemeClr val="accent2">
                    <a:lumMod val="50000"/>
                  </a:schemeClr>
                </a:solidFill>
                <a:effectLst>
                  <a:outerShdw blurRad="38100" dist="25400" dir="5400000" algn="tl" rotWithShape="0">
                    <a:srgbClr val="000000">
                      <a:alpha val="43000"/>
                    </a:srgbClr>
                  </a:outerShdw>
                </a:effectLst>
                <a:uLnTx/>
                <a:uFillTx/>
                <a:latin typeface="Calibri"/>
                <a:ea typeface="+mj-ea"/>
                <a:cs typeface="+mj-cs"/>
              </a:rPr>
              <a:t>Revision</a:t>
            </a:r>
            <a:endParaRPr kumimoji="0" lang="en-IE" sz="8000" b="0" i="0" u="none" strike="noStrike" kern="0" cap="none" spc="0" normalizeH="0" baseline="0" noProof="0" dirty="0" smtClean="0">
              <a:ln>
                <a:noFill/>
              </a:ln>
              <a:solidFill>
                <a:schemeClr val="accent2">
                  <a:lumMod val="50000"/>
                </a:schemeClr>
              </a:solidFill>
              <a:effectLst/>
              <a:uLnTx/>
              <a:uFillTx/>
            </a:endParaRPr>
          </a:p>
        </p:txBody>
      </p:sp>
      <p:sp>
        <p:nvSpPr>
          <p:cNvPr id="6" name="Slide Number Placeholder 5"/>
          <p:cNvSpPr>
            <a:spLocks noGrp="1"/>
          </p:cNvSpPr>
          <p:nvPr>
            <p:ph type="sldNum" sz="quarter" idx="12"/>
          </p:nvPr>
        </p:nvSpPr>
        <p:spPr/>
        <p:txBody>
          <a:bodyPr/>
          <a:lstStyle/>
          <a:p>
            <a:fld id="{9155582F-4C7A-41C7-B992-AD0C76DBDBCD}" type="slidenum">
              <a:rPr lang="en-GB" smtClean="0"/>
              <a:t>1</a:t>
            </a:fld>
            <a:endParaRPr lang="en-GB"/>
          </a:p>
        </p:txBody>
      </p:sp>
      <p:sp>
        <p:nvSpPr>
          <p:cNvPr id="2" name="Footer Placeholder 1"/>
          <p:cNvSpPr>
            <a:spLocks noGrp="1"/>
          </p:cNvSpPr>
          <p:nvPr>
            <p:ph type="ftr" sz="quarter" idx="11"/>
          </p:nvPr>
        </p:nvSpPr>
        <p:spPr/>
        <p:txBody>
          <a:bodyPr/>
          <a:lstStyle/>
          <a:p>
            <a:r>
              <a:rPr lang="en-GB" smtClean="0"/>
              <a:t>J.Byrne 2017</a:t>
            </a:r>
            <a:endParaRPr lang="en-GB"/>
          </a:p>
        </p:txBody>
      </p:sp>
    </p:spTree>
    <p:extLst>
      <p:ext uri="{BB962C8B-B14F-4D97-AF65-F5344CB8AC3E}">
        <p14:creationId xmlns:p14="http://schemas.microsoft.com/office/powerpoint/2010/main" val="15450668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defRPr/>
            </a:pPr>
            <a:r>
              <a:rPr lang="en-IE" sz="3200" dirty="0">
                <a:solidFill>
                  <a:schemeClr val="tx2">
                    <a:satMod val="130000"/>
                  </a:schemeClr>
                </a:solidFill>
              </a:rPr>
              <a:t>Questions</a:t>
            </a:r>
            <a:endParaRPr lang="en-IE" sz="3200" dirty="0"/>
          </a:p>
        </p:txBody>
      </p:sp>
      <p:sp>
        <p:nvSpPr>
          <p:cNvPr id="21506" name="Content Placeholder 1"/>
          <p:cNvSpPr>
            <a:spLocks noGrp="1"/>
          </p:cNvSpPr>
          <p:nvPr>
            <p:ph idx="1"/>
          </p:nvPr>
        </p:nvSpPr>
        <p:spPr/>
        <p:txBody>
          <a:bodyPr>
            <a:normAutofit/>
          </a:bodyPr>
          <a:lstStyle/>
          <a:p>
            <a:pPr marL="365760" indent="-283464">
              <a:buFont typeface="Wingdings 2"/>
              <a:buChar char=""/>
              <a:defRPr/>
            </a:pPr>
            <a:r>
              <a:rPr lang="en-IE" sz="2400" dirty="0"/>
              <a:t>Q 1. Can Plastic Laminates be laid without the use of a press?</a:t>
            </a:r>
          </a:p>
          <a:p>
            <a:r>
              <a:rPr lang="en-IE" altLang="en-US" sz="2400" dirty="0" smtClean="0">
                <a:solidFill>
                  <a:srgbClr val="0070C0"/>
                </a:solidFill>
              </a:rPr>
              <a:t>Yes</a:t>
            </a:r>
            <a:r>
              <a:rPr lang="en-IE" altLang="en-US" sz="2400" dirty="0">
                <a:solidFill>
                  <a:srgbClr val="0070C0"/>
                </a:solidFill>
              </a:rPr>
              <a:t>. They can be laid using contact adhesive.</a:t>
            </a:r>
          </a:p>
          <a:p>
            <a:r>
              <a:rPr lang="en-IE" sz="2400" dirty="0"/>
              <a:t>Q </a:t>
            </a:r>
            <a:r>
              <a:rPr lang="en-IE" sz="2400" dirty="0" smtClean="0"/>
              <a:t>2. What </a:t>
            </a:r>
            <a:r>
              <a:rPr lang="en-IE" sz="2400" dirty="0"/>
              <a:t>is post forming</a:t>
            </a:r>
            <a:r>
              <a:rPr lang="en-IE" sz="2400" dirty="0" smtClean="0"/>
              <a:t>?</a:t>
            </a:r>
          </a:p>
          <a:p>
            <a:pPr>
              <a:lnSpc>
                <a:spcPct val="90000"/>
              </a:lnSpc>
            </a:pPr>
            <a:r>
              <a:rPr lang="en-US" altLang="en-US" sz="2400" dirty="0" smtClean="0">
                <a:solidFill>
                  <a:srgbClr val="0070C0"/>
                </a:solidFill>
              </a:rPr>
              <a:t>Post </a:t>
            </a:r>
            <a:r>
              <a:rPr lang="en-US" altLang="en-US" sz="2400" dirty="0">
                <a:solidFill>
                  <a:srgbClr val="0070C0"/>
                </a:solidFill>
              </a:rPr>
              <a:t>forming is bending a flat sheet of laminate over a defined shape heat and even constant pressure</a:t>
            </a:r>
            <a:r>
              <a:rPr lang="en-US" altLang="en-US" sz="2400" dirty="0" smtClean="0">
                <a:solidFill>
                  <a:srgbClr val="0070C0"/>
                </a:solidFill>
              </a:rPr>
              <a:t>.</a:t>
            </a:r>
          </a:p>
          <a:p>
            <a:pPr>
              <a:lnSpc>
                <a:spcPct val="90000"/>
              </a:lnSpc>
            </a:pPr>
            <a:r>
              <a:rPr lang="en-IE" sz="2400" dirty="0"/>
              <a:t>Q </a:t>
            </a:r>
            <a:r>
              <a:rPr lang="en-IE" sz="2400" dirty="0" smtClean="0"/>
              <a:t>3. </a:t>
            </a:r>
            <a:r>
              <a:rPr lang="en-IE" sz="2400" dirty="0"/>
              <a:t>Why is core preparation crucial for laminating. </a:t>
            </a:r>
          </a:p>
          <a:p>
            <a:pPr>
              <a:lnSpc>
                <a:spcPct val="90000"/>
              </a:lnSpc>
            </a:pPr>
            <a:r>
              <a:rPr lang="en-US" altLang="en-US" sz="2400" dirty="0" smtClean="0">
                <a:solidFill>
                  <a:srgbClr val="0070C0"/>
                </a:solidFill>
              </a:rPr>
              <a:t>The </a:t>
            </a:r>
            <a:r>
              <a:rPr lang="en-US" altLang="en-US" sz="2400" dirty="0">
                <a:solidFill>
                  <a:srgbClr val="0070C0"/>
                </a:solidFill>
              </a:rPr>
              <a:t>surface must be smooth and continuous and free from dust. Any bumps or </a:t>
            </a:r>
            <a:r>
              <a:rPr lang="en-US" altLang="en-US" sz="2400" dirty="0" smtClean="0">
                <a:solidFill>
                  <a:srgbClr val="0070C0"/>
                </a:solidFill>
              </a:rPr>
              <a:t>hollows </a:t>
            </a:r>
            <a:r>
              <a:rPr lang="en-US" altLang="en-US" sz="2400" dirty="0">
                <a:solidFill>
                  <a:srgbClr val="0070C0"/>
                </a:solidFill>
              </a:rPr>
              <a:t>will show through on the surface of the laminate, esp. on thin or glossy </a:t>
            </a:r>
            <a:r>
              <a:rPr lang="en-US" altLang="en-US" sz="2400" dirty="0" smtClean="0">
                <a:solidFill>
                  <a:srgbClr val="0070C0"/>
                </a:solidFill>
              </a:rPr>
              <a:t>ones.</a:t>
            </a:r>
          </a:p>
          <a:p>
            <a:pPr>
              <a:lnSpc>
                <a:spcPct val="90000"/>
              </a:lnSpc>
            </a:pPr>
            <a:r>
              <a:rPr lang="en-IE" sz="2400" dirty="0"/>
              <a:t>Q </a:t>
            </a:r>
            <a:r>
              <a:rPr lang="en-IE" sz="2400" dirty="0" smtClean="0"/>
              <a:t>4. </a:t>
            </a:r>
            <a:r>
              <a:rPr lang="en-US" sz="2400" dirty="0" smtClean="0"/>
              <a:t>Why </a:t>
            </a:r>
            <a:r>
              <a:rPr lang="en-US" sz="2400" dirty="0"/>
              <a:t>use curved surfaces instead of square on worktop edges</a:t>
            </a:r>
            <a:r>
              <a:rPr lang="en-US" sz="2400" dirty="0" smtClean="0"/>
              <a:t>?</a:t>
            </a:r>
          </a:p>
          <a:p>
            <a:pPr>
              <a:lnSpc>
                <a:spcPct val="90000"/>
              </a:lnSpc>
            </a:pPr>
            <a:r>
              <a:rPr lang="en-US" altLang="en-US" sz="2400" dirty="0" smtClean="0">
                <a:solidFill>
                  <a:srgbClr val="0070C0"/>
                </a:solidFill>
              </a:rPr>
              <a:t>Curved </a:t>
            </a:r>
            <a:r>
              <a:rPr lang="en-US" altLang="en-US" sz="2400" dirty="0">
                <a:solidFill>
                  <a:srgbClr val="0070C0"/>
                </a:solidFill>
              </a:rPr>
              <a:t>surfaces are less harsh than sharp edges and can reduce the appearance of thicker boards like on Kitchen Worktops.</a:t>
            </a:r>
          </a:p>
          <a:p>
            <a:pPr marL="114300" indent="0">
              <a:lnSpc>
                <a:spcPct val="90000"/>
              </a:lnSpc>
              <a:buNone/>
            </a:pPr>
            <a:endParaRPr lang="en-IE" sz="2400" dirty="0"/>
          </a:p>
          <a:p>
            <a:pPr>
              <a:lnSpc>
                <a:spcPct val="90000"/>
              </a:lnSpc>
            </a:pPr>
            <a:endParaRPr lang="en-US" altLang="en-US" sz="2400" dirty="0"/>
          </a:p>
          <a:p>
            <a:pPr>
              <a:lnSpc>
                <a:spcPct val="90000"/>
              </a:lnSpc>
            </a:pPr>
            <a:endParaRPr lang="en-US" altLang="en-US" sz="3200" dirty="0"/>
          </a:p>
          <a:p>
            <a:pPr eaLnBrk="1" hangingPunct="1"/>
            <a:endParaRPr lang="en-IE" sz="3200" dirty="0" smtClean="0"/>
          </a:p>
        </p:txBody>
      </p:sp>
      <p:sp>
        <p:nvSpPr>
          <p:cNvPr id="2" name="Slide Number Placeholder 1"/>
          <p:cNvSpPr>
            <a:spLocks noGrp="1"/>
          </p:cNvSpPr>
          <p:nvPr>
            <p:ph type="sldNum" sz="quarter" idx="12"/>
          </p:nvPr>
        </p:nvSpPr>
        <p:spPr/>
        <p:txBody>
          <a:bodyPr/>
          <a:lstStyle/>
          <a:p>
            <a:fld id="{9155582F-4C7A-41C7-B992-AD0C76DBDBCD}" type="slidenum">
              <a:rPr lang="en-GB" smtClean="0"/>
              <a:t>2</a:t>
            </a:fld>
            <a:endParaRPr lang="en-GB"/>
          </a:p>
        </p:txBody>
      </p:sp>
      <p:sp>
        <p:nvSpPr>
          <p:cNvPr id="4" name="Footer Placeholder 3"/>
          <p:cNvSpPr>
            <a:spLocks noGrp="1"/>
          </p:cNvSpPr>
          <p:nvPr>
            <p:ph type="ftr" sz="quarter" idx="11"/>
          </p:nvPr>
        </p:nvSpPr>
        <p:spPr/>
        <p:txBody>
          <a:bodyPr/>
          <a:lstStyle/>
          <a:p>
            <a:r>
              <a:rPr lang="en-GB" smtClean="0"/>
              <a:t>J.Byrne 2017</a:t>
            </a:r>
            <a:endParaRPr lang="en-GB"/>
          </a:p>
        </p:txBody>
      </p:sp>
    </p:spTree>
    <p:extLst>
      <p:ext uri="{BB962C8B-B14F-4D97-AF65-F5344CB8AC3E}">
        <p14:creationId xmlns:p14="http://schemas.microsoft.com/office/powerpoint/2010/main" val="4222604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21506">
                                            <p:txEl>
                                              <p:pRg st="0" end="0"/>
                                            </p:txEl>
                                          </p:spTgt>
                                        </p:tgtEl>
                                        <p:attrNameLst>
                                          <p:attrName>style.visibility</p:attrName>
                                        </p:attrNameLst>
                                      </p:cBhvr>
                                      <p:to>
                                        <p:strVal val="visible"/>
                                      </p:to>
                                    </p:set>
                                    <p:anim calcmode="lin" valueType="num">
                                      <p:cBhvr>
                                        <p:cTn id="13" dur="500" fill="hold"/>
                                        <p:tgtEl>
                                          <p:spTgt spid="21506">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21506">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nodeType="clickEffect">
                                  <p:stCondLst>
                                    <p:cond delay="0"/>
                                  </p:stCondLst>
                                  <p:childTnLst>
                                    <p:set>
                                      <p:cBhvr>
                                        <p:cTn id="18" dur="1" fill="hold">
                                          <p:stCondLst>
                                            <p:cond delay="0"/>
                                          </p:stCondLst>
                                        </p:cTn>
                                        <p:tgtEl>
                                          <p:spTgt spid="21506">
                                            <p:txEl>
                                              <p:pRg st="1" end="1"/>
                                            </p:txEl>
                                          </p:spTgt>
                                        </p:tgtEl>
                                        <p:attrNameLst>
                                          <p:attrName>style.visibility</p:attrName>
                                        </p:attrNameLst>
                                      </p:cBhvr>
                                      <p:to>
                                        <p:strVal val="visible"/>
                                      </p:to>
                                    </p:set>
                                    <p:anim calcmode="lin" valueType="num">
                                      <p:cBhvr>
                                        <p:cTn id="19" dur="500" fill="hold"/>
                                        <p:tgtEl>
                                          <p:spTgt spid="21506">
                                            <p:txEl>
                                              <p:pRg st="1" end="1"/>
                                            </p:txEl>
                                          </p:spTgt>
                                        </p:tgtEl>
                                        <p:attrNameLst>
                                          <p:attrName>ppt_w</p:attrName>
                                        </p:attrNameLst>
                                      </p:cBhvr>
                                      <p:tavLst>
                                        <p:tav tm="0">
                                          <p:val>
                                            <p:fltVal val="0"/>
                                          </p:val>
                                        </p:tav>
                                        <p:tav tm="100000">
                                          <p:val>
                                            <p:strVal val="#ppt_w"/>
                                          </p:val>
                                        </p:tav>
                                      </p:tavLst>
                                    </p:anim>
                                    <p:anim calcmode="lin" valueType="num">
                                      <p:cBhvr>
                                        <p:cTn id="20" dur="500" fill="hold"/>
                                        <p:tgtEl>
                                          <p:spTgt spid="21506">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nodeType="clickEffect">
                                  <p:stCondLst>
                                    <p:cond delay="0"/>
                                  </p:stCondLst>
                                  <p:childTnLst>
                                    <p:set>
                                      <p:cBhvr>
                                        <p:cTn id="24" dur="1" fill="hold">
                                          <p:stCondLst>
                                            <p:cond delay="0"/>
                                          </p:stCondLst>
                                        </p:cTn>
                                        <p:tgtEl>
                                          <p:spTgt spid="21506">
                                            <p:txEl>
                                              <p:pRg st="2" end="2"/>
                                            </p:txEl>
                                          </p:spTgt>
                                        </p:tgtEl>
                                        <p:attrNameLst>
                                          <p:attrName>style.visibility</p:attrName>
                                        </p:attrNameLst>
                                      </p:cBhvr>
                                      <p:to>
                                        <p:strVal val="visible"/>
                                      </p:to>
                                    </p:set>
                                    <p:anim calcmode="lin" valueType="num">
                                      <p:cBhvr>
                                        <p:cTn id="25" dur="500" fill="hold"/>
                                        <p:tgtEl>
                                          <p:spTgt spid="21506">
                                            <p:txEl>
                                              <p:pRg st="2" end="2"/>
                                            </p:txEl>
                                          </p:spTgt>
                                        </p:tgtEl>
                                        <p:attrNameLst>
                                          <p:attrName>ppt_w</p:attrName>
                                        </p:attrNameLst>
                                      </p:cBhvr>
                                      <p:tavLst>
                                        <p:tav tm="0">
                                          <p:val>
                                            <p:fltVal val="0"/>
                                          </p:val>
                                        </p:tav>
                                        <p:tav tm="100000">
                                          <p:val>
                                            <p:strVal val="#ppt_w"/>
                                          </p:val>
                                        </p:tav>
                                      </p:tavLst>
                                    </p:anim>
                                    <p:anim calcmode="lin" valueType="num">
                                      <p:cBhvr>
                                        <p:cTn id="26" dur="500" fill="hold"/>
                                        <p:tgtEl>
                                          <p:spTgt spid="21506">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1506">
                                            <p:txEl>
                                              <p:pRg st="3" end="3"/>
                                            </p:txEl>
                                          </p:spTgt>
                                        </p:tgtEl>
                                        <p:attrNameLst>
                                          <p:attrName>style.visibility</p:attrName>
                                        </p:attrNameLst>
                                      </p:cBhvr>
                                      <p:to>
                                        <p:strVal val="visible"/>
                                      </p:to>
                                    </p:set>
                                    <p:anim calcmode="lin" valueType="num">
                                      <p:cBhvr additive="base">
                                        <p:cTn id="31" dur="500" fill="hold"/>
                                        <p:tgtEl>
                                          <p:spTgt spid="21506">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150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1506">
                                            <p:txEl>
                                              <p:pRg st="4" end="4"/>
                                            </p:txEl>
                                          </p:spTgt>
                                        </p:tgtEl>
                                        <p:attrNameLst>
                                          <p:attrName>style.visibility</p:attrName>
                                        </p:attrNameLst>
                                      </p:cBhvr>
                                      <p:to>
                                        <p:strVal val="visible"/>
                                      </p:to>
                                    </p:set>
                                    <p:anim calcmode="lin" valueType="num">
                                      <p:cBhvr additive="base">
                                        <p:cTn id="37" dur="500" fill="hold"/>
                                        <p:tgtEl>
                                          <p:spTgt spid="21506">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150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1506">
                                            <p:txEl>
                                              <p:pRg st="5" end="5"/>
                                            </p:txEl>
                                          </p:spTgt>
                                        </p:tgtEl>
                                        <p:attrNameLst>
                                          <p:attrName>style.visibility</p:attrName>
                                        </p:attrNameLst>
                                      </p:cBhvr>
                                      <p:to>
                                        <p:strVal val="visible"/>
                                      </p:to>
                                    </p:set>
                                    <p:anim calcmode="lin" valueType="num">
                                      <p:cBhvr additive="base">
                                        <p:cTn id="43" dur="500" fill="hold"/>
                                        <p:tgtEl>
                                          <p:spTgt spid="21506">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1506">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1506">
                                            <p:txEl>
                                              <p:pRg st="6" end="6"/>
                                            </p:txEl>
                                          </p:spTgt>
                                        </p:tgtEl>
                                        <p:attrNameLst>
                                          <p:attrName>style.visibility</p:attrName>
                                        </p:attrNameLst>
                                      </p:cBhvr>
                                      <p:to>
                                        <p:strVal val="visible"/>
                                      </p:to>
                                    </p:set>
                                    <p:anim calcmode="lin" valueType="num">
                                      <p:cBhvr additive="base">
                                        <p:cTn id="49" dur="500" fill="hold"/>
                                        <p:tgtEl>
                                          <p:spTgt spid="21506">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1506">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1506">
                                            <p:txEl>
                                              <p:pRg st="7" end="7"/>
                                            </p:txEl>
                                          </p:spTgt>
                                        </p:tgtEl>
                                        <p:attrNameLst>
                                          <p:attrName>style.visibility</p:attrName>
                                        </p:attrNameLst>
                                      </p:cBhvr>
                                      <p:to>
                                        <p:strVal val="visible"/>
                                      </p:to>
                                    </p:set>
                                    <p:anim calcmode="lin" valueType="num">
                                      <p:cBhvr additive="base">
                                        <p:cTn id="55" dur="500" fill="hold"/>
                                        <p:tgtEl>
                                          <p:spTgt spid="21506">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1506">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defRPr/>
            </a:pPr>
            <a:r>
              <a:rPr lang="en-IE" sz="3200" dirty="0">
                <a:solidFill>
                  <a:schemeClr val="tx2">
                    <a:satMod val="130000"/>
                  </a:schemeClr>
                </a:solidFill>
              </a:rPr>
              <a:t>Questions</a:t>
            </a:r>
            <a:endParaRPr lang="en-IE" sz="3200" dirty="0"/>
          </a:p>
        </p:txBody>
      </p:sp>
      <p:sp>
        <p:nvSpPr>
          <p:cNvPr id="21506" name="Content Placeholder 1"/>
          <p:cNvSpPr>
            <a:spLocks noGrp="1"/>
          </p:cNvSpPr>
          <p:nvPr>
            <p:ph idx="1"/>
          </p:nvPr>
        </p:nvSpPr>
        <p:spPr>
          <a:xfrm>
            <a:off x="609600" y="1600200"/>
            <a:ext cx="10320670" cy="972879"/>
          </a:xfrm>
        </p:spPr>
        <p:txBody>
          <a:bodyPr>
            <a:normAutofit/>
          </a:bodyPr>
          <a:lstStyle/>
          <a:p>
            <a:pPr marL="365760" indent="-283464">
              <a:buFont typeface="Wingdings 2"/>
              <a:buChar char=""/>
              <a:defRPr/>
            </a:pPr>
            <a:r>
              <a:rPr lang="en-IE" sz="2400" dirty="0"/>
              <a:t>Q </a:t>
            </a:r>
            <a:r>
              <a:rPr lang="en-IE" sz="2400" dirty="0" smtClean="0"/>
              <a:t>5. </a:t>
            </a:r>
            <a:r>
              <a:rPr lang="en-IE" sz="2400" dirty="0"/>
              <a:t>Show using sketches </a:t>
            </a:r>
            <a:r>
              <a:rPr lang="en-IE" sz="2400" dirty="0" smtClean="0"/>
              <a:t>two                                                                          examples </a:t>
            </a:r>
            <a:r>
              <a:rPr lang="en-IE" sz="2400" dirty="0"/>
              <a:t>of post formed boards.</a:t>
            </a:r>
          </a:p>
          <a:p>
            <a:pPr marL="114300" indent="0">
              <a:buNone/>
            </a:pPr>
            <a:endParaRPr lang="en-IE" sz="3200" dirty="0"/>
          </a:p>
        </p:txBody>
      </p:sp>
      <p:sp>
        <p:nvSpPr>
          <p:cNvPr id="2" name="Slide Number Placeholder 1"/>
          <p:cNvSpPr>
            <a:spLocks noGrp="1"/>
          </p:cNvSpPr>
          <p:nvPr>
            <p:ph type="sldNum" sz="quarter" idx="12"/>
          </p:nvPr>
        </p:nvSpPr>
        <p:spPr/>
        <p:txBody>
          <a:bodyPr/>
          <a:lstStyle/>
          <a:p>
            <a:fld id="{9155582F-4C7A-41C7-B992-AD0C76DBDBCD}" type="slidenum">
              <a:rPr lang="en-GB" smtClean="0"/>
              <a:t>3</a:t>
            </a:fld>
            <a:endParaRPr lang="en-GB"/>
          </a:p>
        </p:txBody>
      </p:sp>
      <p:sp>
        <p:nvSpPr>
          <p:cNvPr id="4" name="Footer Placeholder 3"/>
          <p:cNvSpPr>
            <a:spLocks noGrp="1"/>
          </p:cNvSpPr>
          <p:nvPr>
            <p:ph type="ftr" sz="quarter" idx="11"/>
          </p:nvPr>
        </p:nvSpPr>
        <p:spPr/>
        <p:txBody>
          <a:bodyPr/>
          <a:lstStyle/>
          <a:p>
            <a:r>
              <a:rPr lang="en-GB" smtClean="0"/>
              <a:t>J.Byrne 2017</a:t>
            </a:r>
            <a:endParaRPr lang="en-GB"/>
          </a:p>
        </p:txBody>
      </p:sp>
      <p:pic>
        <p:nvPicPr>
          <p:cNvPr id="10" name="Picture 3" descr="14-01-2008 15;37;04"/>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a:stretch/>
        </p:blipFill>
        <p:spPr>
          <a:xfrm>
            <a:off x="5145272" y="1247555"/>
            <a:ext cx="5955120" cy="1580705"/>
          </a:xfrm>
          <a:prstGeom prst="rect">
            <a:avLst/>
          </a:prstGeom>
          <a:noFill/>
        </p:spPr>
      </p:pic>
      <p:pic>
        <p:nvPicPr>
          <p:cNvPr id="12" name="Picture 3" descr="14-01-2008 15;37;04"/>
          <p:cNvPicPr>
            <a:picLocks noChangeAspect="1" noChangeArrowheads="1"/>
          </p:cNvPicPr>
          <p:nvPr/>
        </p:nvPicPr>
        <p:blipFill rotWithShape="1">
          <a:blip r:embed="rId3">
            <a:extLst>
              <a:ext uri="{28A0092B-C50C-407E-A947-70E740481C1C}">
                <a14:useLocalDpi xmlns:a14="http://schemas.microsoft.com/office/drawing/2010/main" val="0"/>
              </a:ext>
            </a:extLst>
          </a:blip>
          <a:srcRect t="65522"/>
          <a:stretch/>
        </p:blipFill>
        <p:spPr>
          <a:xfrm>
            <a:off x="1682602" y="3232298"/>
            <a:ext cx="6759512" cy="2679404"/>
          </a:xfrm>
          <a:prstGeom prst="rect">
            <a:avLst/>
          </a:prstGeom>
          <a:noFill/>
        </p:spPr>
      </p:pic>
    </p:spTree>
    <p:extLst>
      <p:ext uri="{BB962C8B-B14F-4D97-AF65-F5344CB8AC3E}">
        <p14:creationId xmlns:p14="http://schemas.microsoft.com/office/powerpoint/2010/main" val="15460294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21506">
                                            <p:txEl>
                                              <p:pRg st="0" end="0"/>
                                            </p:txEl>
                                          </p:spTgt>
                                        </p:tgtEl>
                                        <p:attrNameLst>
                                          <p:attrName>style.visibility</p:attrName>
                                        </p:attrNameLst>
                                      </p:cBhvr>
                                      <p:to>
                                        <p:strVal val="visible"/>
                                      </p:to>
                                    </p:set>
                                    <p:anim calcmode="lin" valueType="num">
                                      <p:cBhvr>
                                        <p:cTn id="13" dur="500" fill="hold"/>
                                        <p:tgtEl>
                                          <p:spTgt spid="21506">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21506">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additive="base">
                                        <p:cTn id="19" dur="500" fill="hold"/>
                                        <p:tgtEl>
                                          <p:spTgt spid="10"/>
                                        </p:tgtEl>
                                        <p:attrNameLst>
                                          <p:attrName>ppt_x</p:attrName>
                                        </p:attrNameLst>
                                      </p:cBhvr>
                                      <p:tavLst>
                                        <p:tav tm="0">
                                          <p:val>
                                            <p:strVal val="#ppt_x"/>
                                          </p:val>
                                        </p:tav>
                                        <p:tav tm="100000">
                                          <p:val>
                                            <p:strVal val="#ppt_x"/>
                                          </p:val>
                                        </p:tav>
                                      </p:tavLst>
                                    </p:anim>
                                    <p:anim calcmode="lin" valueType="num">
                                      <p:cBhvr additive="base">
                                        <p:cTn id="2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2"/>
                                        </p:tgtEl>
                                        <p:attrNameLst>
                                          <p:attrName>style.visibility</p:attrName>
                                        </p:attrNameLst>
                                      </p:cBhvr>
                                      <p:to>
                                        <p:strVal val="visible"/>
                                      </p:to>
                                    </p:set>
                                    <p:anim calcmode="lin" valueType="num">
                                      <p:cBhvr additive="base">
                                        <p:cTn id="25" dur="500" fill="hold"/>
                                        <p:tgtEl>
                                          <p:spTgt spid="12"/>
                                        </p:tgtEl>
                                        <p:attrNameLst>
                                          <p:attrName>ppt_x</p:attrName>
                                        </p:attrNameLst>
                                      </p:cBhvr>
                                      <p:tavLst>
                                        <p:tav tm="0">
                                          <p:val>
                                            <p:strVal val="#ppt_x"/>
                                          </p:val>
                                        </p:tav>
                                        <p:tav tm="100000">
                                          <p:val>
                                            <p:strVal val="#ppt_x"/>
                                          </p:val>
                                        </p:tav>
                                      </p:tavLst>
                                    </p:anim>
                                    <p:anim calcmode="lin" valueType="num">
                                      <p:cBhvr additive="base">
                                        <p:cTn id="26"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sz="3200" dirty="0">
                <a:solidFill>
                  <a:schemeClr val="tx2">
                    <a:satMod val="130000"/>
                  </a:schemeClr>
                </a:solidFill>
              </a:rPr>
              <a:t>Questions</a:t>
            </a:r>
            <a:endParaRPr lang="en-IE" sz="3200" dirty="0"/>
          </a:p>
        </p:txBody>
      </p:sp>
      <p:sp>
        <p:nvSpPr>
          <p:cNvPr id="3" name="Content Placeholder 2"/>
          <p:cNvSpPr>
            <a:spLocks noGrp="1"/>
          </p:cNvSpPr>
          <p:nvPr>
            <p:ph idx="1"/>
          </p:nvPr>
        </p:nvSpPr>
        <p:spPr/>
        <p:txBody>
          <a:bodyPr>
            <a:normAutofit/>
          </a:bodyPr>
          <a:lstStyle/>
          <a:p>
            <a:pPr marL="365760" indent="-283464">
              <a:buFont typeface="Wingdings 2"/>
              <a:buChar char=""/>
              <a:defRPr/>
            </a:pPr>
            <a:r>
              <a:rPr lang="en-IE" sz="2400" dirty="0" smtClean="0"/>
              <a:t>Q 6. </a:t>
            </a:r>
            <a:r>
              <a:rPr lang="en-IE" sz="2400" dirty="0"/>
              <a:t>Explain briefly how Plastic Laminates are made</a:t>
            </a:r>
            <a:r>
              <a:rPr lang="en-IE" sz="2400" dirty="0" smtClean="0"/>
              <a:t>.</a:t>
            </a:r>
          </a:p>
          <a:p>
            <a:pPr marL="365760" indent="-283464">
              <a:buFont typeface="Wingdings 2"/>
              <a:buChar char=""/>
              <a:defRPr/>
            </a:pPr>
            <a:r>
              <a:rPr lang="en-US" altLang="en-US" sz="2400" dirty="0" smtClean="0">
                <a:solidFill>
                  <a:srgbClr val="0070C0"/>
                </a:solidFill>
              </a:rPr>
              <a:t>Layers </a:t>
            </a:r>
            <a:r>
              <a:rPr lang="en-US" altLang="en-US" sz="2400" dirty="0">
                <a:solidFill>
                  <a:srgbClr val="0070C0"/>
                </a:solidFill>
              </a:rPr>
              <a:t>of phenol resin impregnated Kraft paper, a sheet of printed or colored melamine resin impregnated paper and a clear top sheet of melamine are put in a press and bonded together at 1500psi at temp. exceeding 250˚F. </a:t>
            </a:r>
            <a:endParaRPr lang="en-US" altLang="en-US" sz="2400" dirty="0" smtClean="0">
              <a:solidFill>
                <a:srgbClr val="0070C0"/>
              </a:solidFill>
            </a:endParaRPr>
          </a:p>
          <a:p>
            <a:pPr marL="365760" indent="-283464">
              <a:buFont typeface="Wingdings 2"/>
              <a:buChar char=""/>
              <a:defRPr/>
            </a:pPr>
            <a:endParaRPr lang="en-US" altLang="en-US" sz="2400" dirty="0"/>
          </a:p>
          <a:p>
            <a:pPr marL="365760" indent="-283464">
              <a:buFont typeface="Wingdings 2"/>
              <a:buChar char=""/>
              <a:defRPr/>
            </a:pPr>
            <a:r>
              <a:rPr lang="en-IE" sz="2400" dirty="0"/>
              <a:t>Q </a:t>
            </a:r>
            <a:r>
              <a:rPr lang="en-IE" sz="2400" dirty="0" smtClean="0"/>
              <a:t>7. </a:t>
            </a:r>
            <a:r>
              <a:rPr lang="en-IE" sz="2400" dirty="0"/>
              <a:t>Give three advantages for using Plastic Laminates</a:t>
            </a:r>
            <a:r>
              <a:rPr lang="en-IE" sz="2400" dirty="0" smtClean="0"/>
              <a:t>.</a:t>
            </a:r>
            <a:endParaRPr lang="en-US" altLang="en-US" sz="2400" dirty="0">
              <a:solidFill>
                <a:srgbClr val="FF0000"/>
              </a:solidFill>
            </a:endParaRPr>
          </a:p>
          <a:p>
            <a:pPr marL="365760" indent="-283464">
              <a:buFont typeface="Wingdings 2"/>
              <a:buChar char=""/>
              <a:defRPr/>
            </a:pPr>
            <a:r>
              <a:rPr lang="en-GB" altLang="en-US" sz="2400" dirty="0" smtClean="0">
                <a:solidFill>
                  <a:srgbClr val="0070C0"/>
                </a:solidFill>
              </a:rPr>
              <a:t>Plastic </a:t>
            </a:r>
            <a:r>
              <a:rPr lang="en-GB" altLang="en-US" sz="2400" dirty="0">
                <a:solidFill>
                  <a:srgbClr val="0070C0"/>
                </a:solidFill>
              </a:rPr>
              <a:t>laminate is durable, available in a wide variety of patterns and colours. </a:t>
            </a:r>
            <a:r>
              <a:rPr lang="en-GB" altLang="en-US" sz="2400" dirty="0" smtClean="0">
                <a:solidFill>
                  <a:srgbClr val="0070C0"/>
                </a:solidFill>
              </a:rPr>
              <a:t>Plastic laminates have </a:t>
            </a:r>
            <a:r>
              <a:rPr lang="en-US" altLang="en-US" sz="2400" dirty="0" smtClean="0">
                <a:solidFill>
                  <a:srgbClr val="0070C0"/>
                </a:solidFill>
              </a:rPr>
              <a:t>outstanding </a:t>
            </a:r>
            <a:r>
              <a:rPr lang="en-US" altLang="en-US" sz="2400" dirty="0">
                <a:solidFill>
                  <a:srgbClr val="0070C0"/>
                </a:solidFill>
              </a:rPr>
              <a:t>qualities of likeness, toughness,  resistance to heat, moisture, acids etc. </a:t>
            </a:r>
            <a:endParaRPr lang="en-US" altLang="en-US" sz="2400" dirty="0" smtClean="0">
              <a:solidFill>
                <a:srgbClr val="0070C0"/>
              </a:solidFill>
            </a:endParaRPr>
          </a:p>
        </p:txBody>
      </p:sp>
      <p:sp>
        <p:nvSpPr>
          <p:cNvPr id="4" name="Footer Placeholder 3"/>
          <p:cNvSpPr>
            <a:spLocks noGrp="1"/>
          </p:cNvSpPr>
          <p:nvPr>
            <p:ph type="ftr" sz="quarter" idx="11"/>
          </p:nvPr>
        </p:nvSpPr>
        <p:spPr/>
        <p:txBody>
          <a:bodyPr/>
          <a:lstStyle/>
          <a:p>
            <a:r>
              <a:rPr lang="en-GB" smtClean="0"/>
              <a:t>J.Byrne 2017</a:t>
            </a:r>
            <a:endParaRPr lang="en-GB"/>
          </a:p>
        </p:txBody>
      </p:sp>
      <p:sp>
        <p:nvSpPr>
          <p:cNvPr id="5" name="Slide Number Placeholder 4"/>
          <p:cNvSpPr>
            <a:spLocks noGrp="1"/>
          </p:cNvSpPr>
          <p:nvPr>
            <p:ph type="sldNum" sz="quarter" idx="12"/>
          </p:nvPr>
        </p:nvSpPr>
        <p:spPr/>
        <p:txBody>
          <a:bodyPr/>
          <a:lstStyle/>
          <a:p>
            <a:fld id="{9155582F-4C7A-41C7-B992-AD0C76DBDBCD}" type="slidenum">
              <a:rPr lang="en-GB" smtClean="0"/>
              <a:t>4</a:t>
            </a:fld>
            <a:endParaRPr lang="en-GB"/>
          </a:p>
        </p:txBody>
      </p:sp>
    </p:spTree>
    <p:extLst>
      <p:ext uri="{BB962C8B-B14F-4D97-AF65-F5344CB8AC3E}">
        <p14:creationId xmlns:p14="http://schemas.microsoft.com/office/powerpoint/2010/main" val="18138377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sz="3200" dirty="0">
                <a:solidFill>
                  <a:schemeClr val="tx2">
                    <a:satMod val="130000"/>
                  </a:schemeClr>
                </a:solidFill>
              </a:rPr>
              <a:t>Questions</a:t>
            </a:r>
            <a:endParaRPr lang="en-IE" sz="3200" dirty="0"/>
          </a:p>
        </p:txBody>
      </p:sp>
      <p:sp>
        <p:nvSpPr>
          <p:cNvPr id="3" name="Content Placeholder 2"/>
          <p:cNvSpPr>
            <a:spLocks noGrp="1"/>
          </p:cNvSpPr>
          <p:nvPr>
            <p:ph idx="1"/>
          </p:nvPr>
        </p:nvSpPr>
        <p:spPr/>
        <p:txBody>
          <a:bodyPr>
            <a:normAutofit/>
          </a:bodyPr>
          <a:lstStyle/>
          <a:p>
            <a:pPr marL="365760" indent="-283464">
              <a:buFont typeface="Wingdings 2"/>
              <a:buChar char=""/>
              <a:defRPr/>
            </a:pPr>
            <a:r>
              <a:rPr lang="en-IE" sz="2400" dirty="0"/>
              <a:t>Q 8. Describe the effect too much heat has on the plastic laminate during the post-forming process</a:t>
            </a:r>
          </a:p>
          <a:p>
            <a:pPr marL="365760" indent="-283464">
              <a:buFont typeface="Wingdings 2"/>
              <a:buChar char=""/>
              <a:defRPr/>
            </a:pPr>
            <a:r>
              <a:rPr lang="en-IE" altLang="en-US" sz="2400" dirty="0">
                <a:solidFill>
                  <a:srgbClr val="0070C0"/>
                </a:solidFill>
              </a:rPr>
              <a:t>If too much heat is applied to the laminate during the post-forming process the laminate can become discoloured or blistered</a:t>
            </a:r>
            <a:r>
              <a:rPr lang="en-IE" altLang="en-US" sz="2400" dirty="0" smtClean="0">
                <a:solidFill>
                  <a:srgbClr val="0070C0"/>
                </a:solidFill>
              </a:rPr>
              <a:t>.</a:t>
            </a:r>
          </a:p>
          <a:p>
            <a:pPr marL="365760" indent="-283464">
              <a:buFont typeface="Wingdings 2"/>
              <a:buChar char=""/>
              <a:defRPr/>
            </a:pPr>
            <a:endParaRPr lang="en-IE" altLang="en-US" sz="2400" dirty="0">
              <a:solidFill>
                <a:srgbClr val="0070C0"/>
              </a:solidFill>
            </a:endParaRPr>
          </a:p>
          <a:p>
            <a:pPr marL="365760" indent="-283464">
              <a:buFont typeface="Wingdings 2"/>
              <a:buChar char=""/>
              <a:defRPr/>
            </a:pPr>
            <a:r>
              <a:rPr lang="en-IE" sz="2400" dirty="0" smtClean="0"/>
              <a:t>Q 9. </a:t>
            </a:r>
            <a:r>
              <a:rPr lang="en-IE" sz="2400" dirty="0"/>
              <a:t>Describe how a laminate is post formed over a curved edge</a:t>
            </a:r>
            <a:r>
              <a:rPr lang="en-IE" sz="2400" dirty="0" smtClean="0"/>
              <a:t>.</a:t>
            </a:r>
            <a:endParaRPr lang="en-US" altLang="en-US" sz="2400" dirty="0">
              <a:solidFill>
                <a:srgbClr val="FF0000"/>
              </a:solidFill>
            </a:endParaRPr>
          </a:p>
          <a:p>
            <a:pPr>
              <a:lnSpc>
                <a:spcPct val="90000"/>
              </a:lnSpc>
            </a:pPr>
            <a:r>
              <a:rPr lang="en-US" altLang="en-US" sz="2400" dirty="0" smtClean="0">
                <a:solidFill>
                  <a:srgbClr val="0070C0"/>
                </a:solidFill>
              </a:rPr>
              <a:t>The </a:t>
            </a:r>
            <a:r>
              <a:rPr lang="en-US" altLang="en-US" sz="2400" dirty="0">
                <a:solidFill>
                  <a:srgbClr val="0070C0"/>
                </a:solidFill>
              </a:rPr>
              <a:t>panels or worktops with Laminated already stuck to is flat surfaces are placed onto machines using continuous forming process. They pass through an infra red heating zone, which heats the over sailing portion of the laminate, past the stainless steel bars which turn the now softened laminate over the profiled edge</a:t>
            </a:r>
            <a:r>
              <a:rPr lang="en-US" altLang="en-US" sz="2400" dirty="0" smtClean="0">
                <a:solidFill>
                  <a:srgbClr val="0070C0"/>
                </a:solidFill>
              </a:rPr>
              <a:t>.</a:t>
            </a:r>
            <a:endParaRPr lang="en-US" altLang="en-US" sz="2400" dirty="0">
              <a:solidFill>
                <a:srgbClr val="0070C0"/>
              </a:solidFill>
            </a:endParaRPr>
          </a:p>
        </p:txBody>
      </p:sp>
      <p:sp>
        <p:nvSpPr>
          <p:cNvPr id="4" name="Footer Placeholder 3"/>
          <p:cNvSpPr>
            <a:spLocks noGrp="1"/>
          </p:cNvSpPr>
          <p:nvPr>
            <p:ph type="ftr" sz="quarter" idx="11"/>
          </p:nvPr>
        </p:nvSpPr>
        <p:spPr/>
        <p:txBody>
          <a:bodyPr/>
          <a:lstStyle/>
          <a:p>
            <a:r>
              <a:rPr lang="en-GB" smtClean="0"/>
              <a:t>J.Byrne 2017</a:t>
            </a:r>
            <a:endParaRPr lang="en-GB"/>
          </a:p>
        </p:txBody>
      </p:sp>
      <p:sp>
        <p:nvSpPr>
          <p:cNvPr id="5" name="Slide Number Placeholder 4"/>
          <p:cNvSpPr>
            <a:spLocks noGrp="1"/>
          </p:cNvSpPr>
          <p:nvPr>
            <p:ph type="sldNum" sz="quarter" idx="12"/>
          </p:nvPr>
        </p:nvSpPr>
        <p:spPr/>
        <p:txBody>
          <a:bodyPr/>
          <a:lstStyle/>
          <a:p>
            <a:fld id="{9155582F-4C7A-41C7-B992-AD0C76DBDBCD}" type="slidenum">
              <a:rPr lang="en-GB" smtClean="0"/>
              <a:t>5</a:t>
            </a:fld>
            <a:endParaRPr lang="en-GB"/>
          </a:p>
        </p:txBody>
      </p:sp>
    </p:spTree>
    <p:extLst>
      <p:ext uri="{BB962C8B-B14F-4D97-AF65-F5344CB8AC3E}">
        <p14:creationId xmlns:p14="http://schemas.microsoft.com/office/powerpoint/2010/main" val="29325184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609600" y="275035"/>
            <a:ext cx="10972800" cy="400050"/>
          </a:xfrm>
        </p:spPr>
        <p:txBody>
          <a:bodyPr/>
          <a:lstStyle/>
          <a:p>
            <a:pPr eaLnBrk="1" fontAlgn="auto" hangingPunct="1">
              <a:spcAft>
                <a:spcPts val="0"/>
              </a:spcAft>
              <a:defRPr/>
            </a:pPr>
            <a:r>
              <a:rPr lang="en-IE" sz="3200" dirty="0" smtClean="0">
                <a:solidFill>
                  <a:schemeClr val="tx2">
                    <a:satMod val="130000"/>
                  </a:schemeClr>
                </a:solidFill>
              </a:rPr>
              <a:t>Questions on Laminates &amp; Post Forming</a:t>
            </a:r>
            <a:endParaRPr lang="en-GB" sz="3200" dirty="0" smtClean="0">
              <a:solidFill>
                <a:schemeClr val="tx2">
                  <a:satMod val="130000"/>
                </a:schemeClr>
              </a:solidFill>
            </a:endParaRPr>
          </a:p>
        </p:txBody>
      </p:sp>
      <p:sp>
        <p:nvSpPr>
          <p:cNvPr id="13315" name="Rectangle 3"/>
          <p:cNvSpPr>
            <a:spLocks noGrp="1" noChangeArrowheads="1"/>
          </p:cNvSpPr>
          <p:nvPr>
            <p:ph idx="1"/>
          </p:nvPr>
        </p:nvSpPr>
        <p:spPr>
          <a:xfrm>
            <a:off x="567070" y="1143748"/>
            <a:ext cx="10972800" cy="5343525"/>
          </a:xfrm>
        </p:spPr>
        <p:txBody>
          <a:bodyPr/>
          <a:lstStyle/>
          <a:p>
            <a:pPr eaLnBrk="1" hangingPunct="1"/>
            <a:r>
              <a:rPr lang="en-IE" altLang="en-US" sz="2400" dirty="0" smtClean="0"/>
              <a:t>Q 1. Can Plastic Laminates be laid without the use of a press?</a:t>
            </a:r>
          </a:p>
          <a:p>
            <a:pPr eaLnBrk="1" hangingPunct="1"/>
            <a:r>
              <a:rPr lang="en-IE" altLang="en-US" sz="2400" dirty="0" smtClean="0"/>
              <a:t>Q 2. Explain briefly how Plastic Laminates are made.</a:t>
            </a:r>
          </a:p>
          <a:p>
            <a:pPr eaLnBrk="1" hangingPunct="1"/>
            <a:r>
              <a:rPr lang="en-IE" altLang="en-US" sz="2400" dirty="0" smtClean="0"/>
              <a:t>Q 3.</a:t>
            </a:r>
            <a:r>
              <a:rPr lang="en-US" altLang="en-US" sz="2400" dirty="0" smtClean="0"/>
              <a:t>Why use curved surfaces instead of square on worktop edges? </a:t>
            </a:r>
            <a:endParaRPr lang="en-IE" altLang="en-US" sz="2400" dirty="0" smtClean="0"/>
          </a:p>
          <a:p>
            <a:pPr eaLnBrk="1" hangingPunct="1"/>
            <a:r>
              <a:rPr lang="en-IE" altLang="en-US" sz="2400" dirty="0" smtClean="0"/>
              <a:t>Q 4. What is post forming?</a:t>
            </a:r>
          </a:p>
          <a:p>
            <a:pPr eaLnBrk="1" hangingPunct="1"/>
            <a:r>
              <a:rPr lang="en-IE" altLang="en-US" sz="2400" dirty="0" smtClean="0"/>
              <a:t>Q 5. Give three advantages for using Plastic Laminates.</a:t>
            </a:r>
          </a:p>
          <a:p>
            <a:pPr eaLnBrk="1" hangingPunct="1"/>
            <a:r>
              <a:rPr lang="en-IE" altLang="en-US" sz="2400" dirty="0" smtClean="0"/>
              <a:t>Q 6. Show using sketches two examples of post formed boards.</a:t>
            </a:r>
          </a:p>
          <a:p>
            <a:pPr eaLnBrk="1" hangingPunct="1"/>
            <a:r>
              <a:rPr lang="en-IE" altLang="en-US" sz="2400" dirty="0" smtClean="0"/>
              <a:t>Q 7. Why is core preparation crucial for laminating. </a:t>
            </a:r>
          </a:p>
          <a:p>
            <a:pPr eaLnBrk="1" hangingPunct="1"/>
            <a:r>
              <a:rPr lang="en-IE" altLang="en-US" sz="2400" dirty="0" smtClean="0"/>
              <a:t>Q 8. Describe how a laminate is post formed over a curved edge.</a:t>
            </a:r>
          </a:p>
          <a:p>
            <a:pPr eaLnBrk="1" hangingPunct="1"/>
            <a:r>
              <a:rPr lang="en-IE" altLang="en-US" sz="2400" dirty="0" smtClean="0"/>
              <a:t>Q 9. Describe the effect too much heat has on the plastic laminate during the </a:t>
            </a:r>
            <a:r>
              <a:rPr lang="en-IE" altLang="en-US" sz="2400" dirty="0" smtClean="0"/>
              <a:t>     post-forming </a:t>
            </a:r>
            <a:r>
              <a:rPr lang="en-IE" altLang="en-US" sz="2400" dirty="0" smtClean="0"/>
              <a:t>process</a:t>
            </a:r>
          </a:p>
          <a:p>
            <a:pPr eaLnBrk="1" hangingPunct="1"/>
            <a:endParaRPr lang="en-GB" altLang="en-US" sz="1400" dirty="0" smtClean="0"/>
          </a:p>
        </p:txBody>
      </p:sp>
    </p:spTree>
    <p:extLst>
      <p:ext uri="{BB962C8B-B14F-4D97-AF65-F5344CB8AC3E}">
        <p14:creationId xmlns:p14="http://schemas.microsoft.com/office/powerpoint/2010/main" val="347223569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Elemental">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45</TotalTime>
  <Words>500</Words>
  <Application>Microsoft Office PowerPoint</Application>
  <PresentationFormat>Custom</PresentationFormat>
  <Paragraphs>48</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Adjacency</vt:lpstr>
      <vt:lpstr>PowerPoint Presentation</vt:lpstr>
      <vt:lpstr>Questions</vt:lpstr>
      <vt:lpstr>Questions</vt:lpstr>
      <vt:lpstr>Questions</vt:lpstr>
      <vt:lpstr>Questions</vt:lpstr>
      <vt:lpstr>Questions on Laminates &amp; Post Forming</vt:lpstr>
    </vt:vector>
  </TitlesOfParts>
  <Company>Dublin Institute of Technology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Jennifer Byrne</dc:creator>
  <cp:lastModifiedBy>jennifer.byrne@dit.ie</cp:lastModifiedBy>
  <cp:revision>11</cp:revision>
  <dcterms:created xsi:type="dcterms:W3CDTF">2016-10-10T10:09:42Z</dcterms:created>
  <dcterms:modified xsi:type="dcterms:W3CDTF">2017-05-14T10:35:33Z</dcterms:modified>
</cp:coreProperties>
</file>