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58" r:id="rId3"/>
    <p:sldId id="262" r:id="rId4"/>
    <p:sldId id="263" r:id="rId5"/>
    <p:sldId id="264" r:id="rId6"/>
    <p:sldId id="272" r:id="rId7"/>
    <p:sldId id="266" r:id="rId8"/>
    <p:sldId id="265" r:id="rId9"/>
    <p:sldId id="267" r:id="rId10"/>
    <p:sldId id="268" r:id="rId11"/>
    <p:sldId id="269" r:id="rId12"/>
    <p:sldId id="270"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51" d="100"/>
          <a:sy n="51" d="100"/>
        </p:scale>
        <p:origin x="-90" y="-84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5E9D5A-00C7-403F-82B5-B1F8C6BA586D}" type="datetimeFigureOut">
              <a:rPr lang="en-IE" smtClean="0"/>
              <a:t>05/11/2016</a:t>
            </a:fld>
            <a:endParaRPr lang="en-I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1817F6-8867-4CDC-96C7-50B09FCC0803}" type="slidenum">
              <a:rPr lang="en-IE" smtClean="0"/>
              <a:t>‹#›</a:t>
            </a:fld>
            <a:endParaRPr lang="en-IE"/>
          </a:p>
        </p:txBody>
      </p:sp>
    </p:spTree>
    <p:extLst>
      <p:ext uri="{BB962C8B-B14F-4D97-AF65-F5344CB8AC3E}">
        <p14:creationId xmlns:p14="http://schemas.microsoft.com/office/powerpoint/2010/main" val="838263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1"/>
            <a:ext cx="100584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AC67389-02F5-4DC4-B6EC-1361C6073D6B}" type="datetime1">
              <a:rPr lang="en-GB" smtClean="0"/>
              <a:t>05/11/2016</a:t>
            </a:fld>
            <a:endParaRPr lang="en-GB"/>
          </a:p>
        </p:txBody>
      </p:sp>
      <p:sp>
        <p:nvSpPr>
          <p:cNvPr id="5" name="Footer Placeholder 4"/>
          <p:cNvSpPr>
            <a:spLocks noGrp="1"/>
          </p:cNvSpPr>
          <p:nvPr>
            <p:ph type="ftr" sz="quarter" idx="11"/>
          </p:nvPr>
        </p:nvSpPr>
        <p:spPr/>
        <p:txBody>
          <a:bodyPr/>
          <a:lstStyle/>
          <a:p>
            <a:r>
              <a:rPr lang="en-GB" smtClean="0"/>
              <a:t>J.Byrne 2016</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B130C3-0EB4-4A36-AF41-0F83C6168E58}" type="datetime1">
              <a:rPr lang="en-GB" smtClean="0"/>
              <a:t>05/11/2016</a:t>
            </a:fld>
            <a:endParaRPr lang="en-GB"/>
          </a:p>
        </p:txBody>
      </p:sp>
      <p:sp>
        <p:nvSpPr>
          <p:cNvPr id="5" name="Footer Placeholder 4"/>
          <p:cNvSpPr>
            <a:spLocks noGrp="1"/>
          </p:cNvSpPr>
          <p:nvPr>
            <p:ph type="ftr" sz="quarter" idx="11"/>
          </p:nvPr>
        </p:nvSpPr>
        <p:spPr/>
        <p:txBody>
          <a:bodyPr/>
          <a:lstStyle/>
          <a:p>
            <a:r>
              <a:rPr lang="en-GB" smtClean="0"/>
              <a:t>J.Byrne 2016</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3368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AC47C-BC91-49D6-A6CC-BB9D42AC1E4A}" type="datetime1">
              <a:rPr lang="en-GB" smtClean="0"/>
              <a:t>05/11/2016</a:t>
            </a:fld>
            <a:endParaRPr lang="en-GB"/>
          </a:p>
        </p:txBody>
      </p:sp>
      <p:sp>
        <p:nvSpPr>
          <p:cNvPr id="5" name="Footer Placeholder 4"/>
          <p:cNvSpPr>
            <a:spLocks noGrp="1"/>
          </p:cNvSpPr>
          <p:nvPr>
            <p:ph type="ftr" sz="quarter" idx="11"/>
          </p:nvPr>
        </p:nvSpPr>
        <p:spPr/>
        <p:txBody>
          <a:bodyPr/>
          <a:lstStyle/>
          <a:p>
            <a:r>
              <a:rPr lang="en-GB" smtClean="0"/>
              <a:t>J.Byrne 2016</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6527D-3AB4-44D7-BF44-6783132A2790}" type="datetime1">
              <a:rPr lang="en-GB" smtClean="0"/>
              <a:t>05/11/2016</a:t>
            </a:fld>
            <a:endParaRPr lang="en-GB"/>
          </a:p>
        </p:txBody>
      </p:sp>
      <p:sp>
        <p:nvSpPr>
          <p:cNvPr id="5" name="Footer Placeholder 4"/>
          <p:cNvSpPr>
            <a:spLocks noGrp="1"/>
          </p:cNvSpPr>
          <p:nvPr>
            <p:ph type="ftr" sz="quarter" idx="11"/>
          </p:nvPr>
        </p:nvSpPr>
        <p:spPr/>
        <p:txBody>
          <a:bodyPr/>
          <a:lstStyle/>
          <a:p>
            <a:r>
              <a:rPr lang="en-GB" smtClean="0"/>
              <a:t>J.Byrne 2016</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963085" y="3852863"/>
            <a:ext cx="8180916"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D477C0-4302-444D-AD9D-6CC24CA17CFF}" type="datetime1">
              <a:rPr lang="en-GB" smtClean="0"/>
              <a:t>05/11/2016</a:t>
            </a:fld>
            <a:endParaRPr lang="en-GB"/>
          </a:p>
        </p:txBody>
      </p:sp>
      <p:sp>
        <p:nvSpPr>
          <p:cNvPr id="5" name="Footer Placeholder 4"/>
          <p:cNvSpPr>
            <a:spLocks noGrp="1"/>
          </p:cNvSpPr>
          <p:nvPr>
            <p:ph type="ftr" sz="quarter" idx="11"/>
          </p:nvPr>
        </p:nvSpPr>
        <p:spPr/>
        <p:txBody>
          <a:bodyPr/>
          <a:lstStyle/>
          <a:p>
            <a:r>
              <a:rPr lang="en-GB" smtClean="0"/>
              <a:t>J.Byrne 2016</a:t>
            </a:r>
            <a:endParaRPr lang="en-GB"/>
          </a:p>
        </p:txBody>
      </p:sp>
      <p:sp>
        <p:nvSpPr>
          <p:cNvPr id="6" name="Slide Number Placeholder 5"/>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92800"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31BEEAE-E95E-4426-A9C1-CD67F2A5E55A}" type="datetime1">
              <a:rPr lang="en-GB" smtClean="0"/>
              <a:t>05/11/2016</a:t>
            </a:fld>
            <a:endParaRPr lang="en-GB"/>
          </a:p>
        </p:txBody>
      </p:sp>
      <p:sp>
        <p:nvSpPr>
          <p:cNvPr id="6" name="Footer Placeholder 5"/>
          <p:cNvSpPr>
            <a:spLocks noGrp="1"/>
          </p:cNvSpPr>
          <p:nvPr>
            <p:ph type="ftr" sz="quarter" idx="11"/>
          </p:nvPr>
        </p:nvSpPr>
        <p:spPr/>
        <p:txBody>
          <a:bodyPr/>
          <a:lstStyle/>
          <a:p>
            <a:r>
              <a:rPr lang="en-GB" smtClean="0"/>
              <a:t>J.Byrne 2016</a:t>
            </a:r>
            <a:endParaRPr lang="en-GB"/>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92800"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92800"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CD8C1E-1317-4EF9-854C-F471747A2D67}" type="datetime1">
              <a:rPr lang="en-GB" smtClean="0"/>
              <a:t>05/11/2016</a:t>
            </a:fld>
            <a:endParaRPr lang="en-GB"/>
          </a:p>
        </p:txBody>
      </p:sp>
      <p:sp>
        <p:nvSpPr>
          <p:cNvPr id="8" name="Footer Placeholder 7"/>
          <p:cNvSpPr>
            <a:spLocks noGrp="1"/>
          </p:cNvSpPr>
          <p:nvPr>
            <p:ph type="ftr" sz="quarter" idx="11"/>
          </p:nvPr>
        </p:nvSpPr>
        <p:spPr/>
        <p:txBody>
          <a:bodyPr/>
          <a:lstStyle/>
          <a:p>
            <a:r>
              <a:rPr lang="en-GB" smtClean="0"/>
              <a:t>J.Byrne 2016</a:t>
            </a:r>
            <a:endParaRPr lang="en-GB"/>
          </a:p>
        </p:txBody>
      </p:sp>
      <p:sp>
        <p:nvSpPr>
          <p:cNvPr id="9" name="Slide Number Placeholder 8"/>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349D5C-94FA-4C03-A805-36622E140C67}" type="datetime1">
              <a:rPr lang="en-GB" smtClean="0"/>
              <a:t>05/11/2016</a:t>
            </a:fld>
            <a:endParaRPr lang="en-GB"/>
          </a:p>
        </p:txBody>
      </p:sp>
      <p:sp>
        <p:nvSpPr>
          <p:cNvPr id="4" name="Footer Placeholder 3"/>
          <p:cNvSpPr>
            <a:spLocks noGrp="1"/>
          </p:cNvSpPr>
          <p:nvPr>
            <p:ph type="ftr" sz="quarter" idx="11"/>
          </p:nvPr>
        </p:nvSpPr>
        <p:spPr/>
        <p:txBody>
          <a:bodyPr/>
          <a:lstStyle/>
          <a:p>
            <a:r>
              <a:rPr lang="en-GB" smtClean="0"/>
              <a:t>J.Byrne 2016</a:t>
            </a:r>
            <a:endParaRPr lang="en-GB"/>
          </a:p>
        </p:txBody>
      </p:sp>
      <p:sp>
        <p:nvSpPr>
          <p:cNvPr id="5" name="Slide Number Placeholder 4"/>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7976FD-26C6-4164-AE12-950F5A02F70B}" type="datetime1">
              <a:rPr lang="en-GB" smtClean="0"/>
              <a:t>05/11/2016</a:t>
            </a:fld>
            <a:endParaRPr lang="en-GB"/>
          </a:p>
        </p:txBody>
      </p:sp>
      <p:sp>
        <p:nvSpPr>
          <p:cNvPr id="3" name="Footer Placeholder 2"/>
          <p:cNvSpPr>
            <a:spLocks noGrp="1"/>
          </p:cNvSpPr>
          <p:nvPr>
            <p:ph type="ftr" sz="quarter" idx="11"/>
          </p:nvPr>
        </p:nvSpPr>
        <p:spPr/>
        <p:txBody>
          <a:bodyPr/>
          <a:lstStyle/>
          <a:p>
            <a:r>
              <a:rPr lang="en-GB" smtClean="0"/>
              <a:t>J.Byrne 2016</a:t>
            </a:r>
            <a:endParaRPr lang="en-GB"/>
          </a:p>
        </p:txBody>
      </p:sp>
      <p:sp>
        <p:nvSpPr>
          <p:cNvPr id="4" name="Slide Number Placeholder 3"/>
          <p:cNvSpPr>
            <a:spLocks noGrp="1"/>
          </p:cNvSpPr>
          <p:nvPr>
            <p:ph type="sldNum" sz="quarter" idx="12"/>
          </p:nvPr>
        </p:nvSpPr>
        <p:spPr/>
        <p:txBody>
          <a:bodyPr/>
          <a:lstStyle/>
          <a:p>
            <a:fld id="{9155582F-4C7A-41C7-B992-AD0C76DBDBC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6401" y="5495544"/>
            <a:ext cx="103632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06400" y="6096000"/>
            <a:ext cx="103632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65993D-51E7-4208-9A85-5FB43166E377}" type="datetime1">
              <a:rPr lang="en-GB" smtClean="0"/>
              <a:t>05/11/2016</a:t>
            </a:fld>
            <a:endParaRPr lang="en-GB"/>
          </a:p>
        </p:txBody>
      </p:sp>
      <p:sp>
        <p:nvSpPr>
          <p:cNvPr id="6" name="Footer Placeholder 5"/>
          <p:cNvSpPr>
            <a:spLocks noGrp="1"/>
          </p:cNvSpPr>
          <p:nvPr>
            <p:ph type="ftr" sz="quarter" idx="11"/>
          </p:nvPr>
        </p:nvSpPr>
        <p:spPr/>
        <p:txBody>
          <a:bodyPr/>
          <a:lstStyle/>
          <a:p>
            <a:r>
              <a:rPr lang="en-GB" smtClean="0"/>
              <a:t>J.Byrne 2016</a:t>
            </a:r>
            <a:endParaRPr lang="en-GB"/>
          </a:p>
        </p:txBody>
      </p:sp>
      <p:sp>
        <p:nvSpPr>
          <p:cNvPr id="7" name="Slide Number Placeholder 6"/>
          <p:cNvSpPr>
            <a:spLocks noGrp="1"/>
          </p:cNvSpPr>
          <p:nvPr>
            <p:ph type="sldNum" sz="quarter" idx="12"/>
          </p:nvPr>
        </p:nvSpPr>
        <p:spPr/>
        <p:txBody>
          <a:bodyPr/>
          <a:lstStyle/>
          <a:p>
            <a:fld id="{9155582F-4C7A-41C7-B992-AD0C76DBDBCD}" type="slidenum">
              <a:rPr lang="en-GB" smtClean="0"/>
              <a:t>‹#›</a:t>
            </a:fld>
            <a:endParaRPr lang="en-GB"/>
          </a:p>
        </p:txBody>
      </p:sp>
      <p:sp>
        <p:nvSpPr>
          <p:cNvPr id="9" name="Content Placeholder 8"/>
          <p:cNvSpPr>
            <a:spLocks noGrp="1"/>
          </p:cNvSpPr>
          <p:nvPr>
            <p:ph sz="quarter" idx="13"/>
          </p:nvPr>
        </p:nvSpPr>
        <p:spPr>
          <a:xfrm>
            <a:off x="406400" y="381000"/>
            <a:ext cx="103632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3E06A47-9120-40F6-A234-FC3CD6DE7370}" type="datetime1">
              <a:rPr lang="en-GB" smtClean="0"/>
              <a:t>05/11/2016</a:t>
            </a:fld>
            <a:endParaRPr lang="en-GB"/>
          </a:p>
        </p:txBody>
      </p:sp>
      <p:sp>
        <p:nvSpPr>
          <p:cNvPr id="9" name="Slide Number Placeholder 8"/>
          <p:cNvSpPr>
            <a:spLocks noGrp="1"/>
          </p:cNvSpPr>
          <p:nvPr>
            <p:ph type="sldNum" sz="quarter" idx="11"/>
          </p:nvPr>
        </p:nvSpPr>
        <p:spPr/>
        <p:txBody>
          <a:bodyPr/>
          <a:lstStyle/>
          <a:p>
            <a:fld id="{9155582F-4C7A-41C7-B992-AD0C76DBDBCD}" type="slidenum">
              <a:rPr lang="en-GB" smtClean="0"/>
              <a:t>‹#›</a:t>
            </a:fld>
            <a:endParaRPr lang="en-GB"/>
          </a:p>
        </p:txBody>
      </p:sp>
      <p:sp>
        <p:nvSpPr>
          <p:cNvPr id="10" name="Footer Placeholder 9"/>
          <p:cNvSpPr>
            <a:spLocks noGrp="1"/>
          </p:cNvSpPr>
          <p:nvPr>
            <p:ph type="ftr" sz="quarter" idx="12"/>
          </p:nvPr>
        </p:nvSpPr>
        <p:spPr/>
        <p:txBody>
          <a:bodyPr/>
          <a:lstStyle/>
          <a:p>
            <a:r>
              <a:rPr lang="en-GB" smtClean="0"/>
              <a:t>J.Byrne 2016</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16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1016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11277600"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277600" y="5486400"/>
            <a:ext cx="9144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11375717" y="564896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155582F-4C7A-41C7-B992-AD0C76DBDBCD}" type="slidenum">
              <a:rPr lang="en-GB" smtClean="0"/>
              <a:t>‹#›</a:t>
            </a:fld>
            <a:endParaRPr lang="en-GB"/>
          </a:p>
        </p:txBody>
      </p:sp>
      <p:sp>
        <p:nvSpPr>
          <p:cNvPr id="5" name="Footer Placeholder 4"/>
          <p:cNvSpPr>
            <a:spLocks noGrp="1"/>
          </p:cNvSpPr>
          <p:nvPr>
            <p:ph type="ftr" sz="quarter" idx="3"/>
          </p:nvPr>
        </p:nvSpPr>
        <p:spPr>
          <a:xfrm rot="16200000">
            <a:off x="10510428" y="3987800"/>
            <a:ext cx="2367281" cy="487680"/>
          </a:xfrm>
          <a:prstGeom prst="rect">
            <a:avLst/>
          </a:prstGeom>
        </p:spPr>
        <p:txBody>
          <a:bodyPr vert="horz" lIns="91440" tIns="45720" rIns="91440" bIns="45720" rtlCol="0" anchor="ctr"/>
          <a:lstStyle>
            <a:lvl1pPr algn="r">
              <a:defRPr sz="1200">
                <a:solidFill>
                  <a:schemeClr val="bg2"/>
                </a:solidFill>
              </a:defRPr>
            </a:lvl1pPr>
          </a:lstStyle>
          <a:p>
            <a:r>
              <a:rPr lang="en-GB" smtClean="0"/>
              <a:t>J.Byrne 2016</a:t>
            </a:r>
            <a:endParaRPr lang="en-GB"/>
          </a:p>
        </p:txBody>
      </p:sp>
      <p:sp>
        <p:nvSpPr>
          <p:cNvPr id="4" name="Date Placeholder 3"/>
          <p:cNvSpPr>
            <a:spLocks noGrp="1"/>
          </p:cNvSpPr>
          <p:nvPr>
            <p:ph type="dt" sz="half" idx="2"/>
          </p:nvPr>
        </p:nvSpPr>
        <p:spPr>
          <a:xfrm rot="16200000">
            <a:off x="10474869" y="1584960"/>
            <a:ext cx="2438399" cy="487680"/>
          </a:xfrm>
          <a:prstGeom prst="rect">
            <a:avLst/>
          </a:prstGeom>
        </p:spPr>
        <p:txBody>
          <a:bodyPr vert="horz" lIns="91440" tIns="45720" rIns="91440" bIns="45720" rtlCol="0" anchor="ctr"/>
          <a:lstStyle>
            <a:lvl1pPr algn="l">
              <a:defRPr sz="1200">
                <a:solidFill>
                  <a:schemeClr val="bg2"/>
                </a:solidFill>
              </a:defRPr>
            </a:lvl1pPr>
          </a:lstStyle>
          <a:p>
            <a:fld id="{EC4526A7-237B-49E3-9645-1594214EDACA}" type="datetime1">
              <a:rPr lang="en-GB" smtClean="0"/>
              <a:t>05/11/2016</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49085" y="496316"/>
            <a:ext cx="9606879" cy="255454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8000" b="1" kern="0" dirty="0" smtClean="0">
                <a:solidFill>
                  <a:schemeClr val="accent2">
                    <a:lumMod val="50000"/>
                  </a:schemeClr>
                </a:solidFill>
                <a:effectLst>
                  <a:outerShdw blurRad="38100" dist="25400" dir="5400000" algn="tl" rotWithShape="0">
                    <a:srgbClr val="000000">
                      <a:alpha val="43000"/>
                    </a:srgbClr>
                  </a:outerShdw>
                </a:effectLst>
                <a:latin typeface="Calibri"/>
                <a:ea typeface="+mj-ea"/>
                <a:cs typeface="+mj-cs"/>
              </a:rPr>
              <a:t>Sample Questions on Surface Finishes </a:t>
            </a:r>
            <a:r>
              <a:rPr kumimoji="0" lang="en-IE" sz="8000" b="1" i="0" u="none" strike="noStrike" kern="0" cap="none" spc="0" normalizeH="0" baseline="0" noProof="0" dirty="0" smtClean="0">
                <a:ln>
                  <a:noFill/>
                </a:ln>
                <a:solidFill>
                  <a:schemeClr val="accent2">
                    <a:lumMod val="50000"/>
                  </a:schemeClr>
                </a:solidFill>
                <a:effectLst>
                  <a:outerShdw blurRad="38100" dist="25400" dir="5400000" algn="tl" rotWithShape="0">
                    <a:srgbClr val="000000">
                      <a:alpha val="43000"/>
                    </a:srgbClr>
                  </a:outerShdw>
                </a:effectLst>
                <a:uLnTx/>
                <a:uFillTx/>
                <a:latin typeface="Calibri"/>
                <a:ea typeface="+mj-ea"/>
                <a:cs typeface="+mj-cs"/>
              </a:rPr>
              <a:t> </a:t>
            </a:r>
            <a:endParaRPr kumimoji="0" lang="en-IE" sz="8000" b="0" i="0" u="none" strike="noStrike" kern="0" cap="none" spc="0" normalizeH="0" baseline="0" noProof="0" dirty="0" smtClean="0">
              <a:ln>
                <a:noFill/>
              </a:ln>
              <a:solidFill>
                <a:schemeClr val="accent2">
                  <a:lumMod val="50000"/>
                </a:schemeClr>
              </a:solidFill>
              <a:effectLst/>
              <a:uLnTx/>
              <a:uFillTx/>
            </a:endParaRPr>
          </a:p>
        </p:txBody>
      </p:sp>
      <p:sp>
        <p:nvSpPr>
          <p:cNvPr id="6" name="Slide Number Placeholder 5"/>
          <p:cNvSpPr>
            <a:spLocks noGrp="1"/>
          </p:cNvSpPr>
          <p:nvPr>
            <p:ph type="sldNum" sz="quarter" idx="12"/>
          </p:nvPr>
        </p:nvSpPr>
        <p:spPr/>
        <p:txBody>
          <a:bodyPr/>
          <a:lstStyle/>
          <a:p>
            <a:fld id="{9155582F-4C7A-41C7-B992-AD0C76DBDBCD}" type="slidenum">
              <a:rPr lang="en-GB" smtClean="0"/>
              <a:t>1</a:t>
            </a:fld>
            <a:endParaRPr lang="en-GB"/>
          </a:p>
        </p:txBody>
      </p:sp>
    </p:spTree>
    <p:extLst>
      <p:ext uri="{BB962C8B-B14F-4D97-AF65-F5344CB8AC3E}">
        <p14:creationId xmlns:p14="http://schemas.microsoft.com/office/powerpoint/2010/main" val="1545066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a:t>9</a:t>
            </a:r>
            <a:r>
              <a:rPr lang="en-IE" dirty="0" smtClean="0"/>
              <a:t>. </a:t>
            </a:r>
            <a:endParaRPr lang="en-IE" dirty="0"/>
          </a:p>
        </p:txBody>
      </p:sp>
      <p:sp>
        <p:nvSpPr>
          <p:cNvPr id="21506" name="Content Placeholder 1"/>
          <p:cNvSpPr>
            <a:spLocks noGrp="1"/>
          </p:cNvSpPr>
          <p:nvPr>
            <p:ph idx="1"/>
          </p:nvPr>
        </p:nvSpPr>
        <p:spPr/>
        <p:txBody>
          <a:bodyPr>
            <a:normAutofit/>
          </a:bodyPr>
          <a:lstStyle/>
          <a:p>
            <a:r>
              <a:rPr lang="en-US" sz="3200" dirty="0" smtClean="0"/>
              <a:t>Suggest </a:t>
            </a:r>
            <a:r>
              <a:rPr lang="en-US" sz="3200" dirty="0"/>
              <a:t>a suitable finish for </a:t>
            </a:r>
            <a:r>
              <a:rPr lang="en-US" sz="3200" b="1" dirty="0"/>
              <a:t>each</a:t>
            </a:r>
            <a:r>
              <a:rPr lang="en-US" sz="3200" dirty="0"/>
              <a:t> of the following, and give </a:t>
            </a:r>
            <a:r>
              <a:rPr lang="en-US" sz="3200" b="1" dirty="0"/>
              <a:t>one</a:t>
            </a:r>
            <a:r>
              <a:rPr lang="en-US" sz="3200" dirty="0"/>
              <a:t> reason for each choice:</a:t>
            </a:r>
            <a:endParaRPr lang="en-IE" sz="3200" dirty="0"/>
          </a:p>
          <a:p>
            <a:pPr lvl="0"/>
            <a:r>
              <a:rPr lang="en-IE" sz="3200" dirty="0"/>
              <a:t>A solid walnut kitchen worktop</a:t>
            </a:r>
          </a:p>
          <a:p>
            <a:pPr lvl="0"/>
            <a:r>
              <a:rPr lang="en-IE" sz="3200" dirty="0"/>
              <a:t>Wardrobe doors</a:t>
            </a:r>
          </a:p>
          <a:p>
            <a:pPr lvl="0"/>
            <a:r>
              <a:rPr lang="en-IE" sz="3200" dirty="0"/>
              <a:t>A solid oak floor</a:t>
            </a:r>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10</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261166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a:t>9</a:t>
            </a:r>
            <a:r>
              <a:rPr lang="en-IE" dirty="0" smtClean="0"/>
              <a:t>. </a:t>
            </a:r>
            <a:endParaRPr lang="en-IE" dirty="0"/>
          </a:p>
        </p:txBody>
      </p:sp>
      <p:sp>
        <p:nvSpPr>
          <p:cNvPr id="21506" name="Content Placeholder 1"/>
          <p:cNvSpPr>
            <a:spLocks noGrp="1"/>
          </p:cNvSpPr>
          <p:nvPr>
            <p:ph idx="1"/>
          </p:nvPr>
        </p:nvSpPr>
        <p:spPr/>
        <p:txBody>
          <a:bodyPr>
            <a:normAutofit lnSpcReduction="10000"/>
          </a:bodyPr>
          <a:lstStyle/>
          <a:p>
            <a:r>
              <a:rPr lang="en-IE" sz="3200" dirty="0" smtClean="0"/>
              <a:t>A </a:t>
            </a:r>
            <a:r>
              <a:rPr lang="en-IE" sz="3200" dirty="0"/>
              <a:t>solid walnut kitchen </a:t>
            </a:r>
            <a:r>
              <a:rPr lang="en-IE" sz="3200" dirty="0" smtClean="0"/>
              <a:t>worktop : Oil </a:t>
            </a:r>
            <a:r>
              <a:rPr lang="en-IE" sz="3200" dirty="0"/>
              <a:t>polish </a:t>
            </a:r>
            <a:r>
              <a:rPr lang="en-IE" sz="3200" dirty="0" smtClean="0"/>
              <a:t>because it does </a:t>
            </a:r>
            <a:r>
              <a:rPr lang="en-IE" sz="3200" dirty="0"/>
              <a:t>not crack or blister or show heat or </a:t>
            </a:r>
            <a:r>
              <a:rPr lang="en-IE" sz="3200" dirty="0" smtClean="0"/>
              <a:t>water. </a:t>
            </a:r>
            <a:endParaRPr lang="en-IE" sz="3200" dirty="0"/>
          </a:p>
          <a:p>
            <a:r>
              <a:rPr lang="en-IE" sz="3200" dirty="0"/>
              <a:t>Wardrobe </a:t>
            </a:r>
            <a:r>
              <a:rPr lang="en-IE" sz="3200" dirty="0" smtClean="0"/>
              <a:t>doors: Nitrocellulose because  it is cheap, quick drying and produces </a:t>
            </a:r>
            <a:r>
              <a:rPr lang="en-IE" sz="3200" dirty="0"/>
              <a:t>a hard heat and moisture proof </a:t>
            </a:r>
            <a:r>
              <a:rPr lang="en-IE" sz="3200" dirty="0" smtClean="0"/>
              <a:t>finish. </a:t>
            </a:r>
            <a:endParaRPr lang="en-IE" sz="3200" dirty="0"/>
          </a:p>
          <a:p>
            <a:r>
              <a:rPr lang="en-IE" sz="3200" dirty="0" smtClean="0"/>
              <a:t>A </a:t>
            </a:r>
            <a:r>
              <a:rPr lang="en-IE" sz="3200" dirty="0"/>
              <a:t>solid oak </a:t>
            </a:r>
            <a:r>
              <a:rPr lang="en-IE" sz="3200" dirty="0" smtClean="0"/>
              <a:t>floor: Polyurethane because it has an excellent </a:t>
            </a:r>
            <a:r>
              <a:rPr lang="en-IE" sz="3200" dirty="0"/>
              <a:t>hard surface. </a:t>
            </a:r>
            <a:r>
              <a:rPr lang="en-IE" sz="3200" dirty="0" smtClean="0"/>
              <a:t>Good </a:t>
            </a:r>
            <a:r>
              <a:rPr lang="en-IE" sz="3200" dirty="0"/>
              <a:t>heat, moisture and wear resistant </a:t>
            </a:r>
            <a:r>
              <a:rPr lang="en-IE" sz="3200" dirty="0" smtClean="0"/>
              <a:t>properties. As  </a:t>
            </a:r>
            <a:r>
              <a:rPr lang="en-IE" sz="3200" dirty="0"/>
              <a:t>water based product often used as a floor sealer, leaves no brush marks, excellent resistance to wear and tear.  </a:t>
            </a:r>
          </a:p>
          <a:p>
            <a:pPr lvl="0"/>
            <a:endParaRPr lang="en-IE"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11</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68981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smtClean="0"/>
              <a:t>10. </a:t>
            </a:r>
            <a:endParaRPr lang="en-IE" dirty="0"/>
          </a:p>
        </p:txBody>
      </p:sp>
      <p:sp>
        <p:nvSpPr>
          <p:cNvPr id="21506" name="Content Placeholder 1"/>
          <p:cNvSpPr>
            <a:spLocks noGrp="1"/>
          </p:cNvSpPr>
          <p:nvPr>
            <p:ph idx="1"/>
          </p:nvPr>
        </p:nvSpPr>
        <p:spPr/>
        <p:txBody>
          <a:bodyPr>
            <a:normAutofit/>
          </a:bodyPr>
          <a:lstStyle/>
          <a:p>
            <a:pPr>
              <a:lnSpc>
                <a:spcPct val="80000"/>
              </a:lnSpc>
            </a:pPr>
            <a:r>
              <a:rPr lang="en-IE" sz="3200" dirty="0" smtClean="0"/>
              <a:t>In </a:t>
            </a:r>
            <a:r>
              <a:rPr lang="en-IE" sz="3200" dirty="0"/>
              <a:t>relation to surface finishes:</a:t>
            </a:r>
            <a:endParaRPr lang="en-GB" sz="3200" b="1" dirty="0"/>
          </a:p>
          <a:p>
            <a:pPr>
              <a:lnSpc>
                <a:spcPct val="80000"/>
              </a:lnSpc>
            </a:pPr>
            <a:r>
              <a:rPr lang="en-GB" sz="3200" b="1" dirty="0">
                <a:solidFill>
                  <a:schemeClr val="accent2"/>
                </a:solidFill>
              </a:rPr>
              <a:t>a)</a:t>
            </a:r>
            <a:r>
              <a:rPr lang="en-GB" sz="3200" dirty="0"/>
              <a:t> What finish consists of a mixture of </a:t>
            </a:r>
            <a:r>
              <a:rPr lang="en-GB" sz="3200" dirty="0" smtClean="0"/>
              <a:t>shellac </a:t>
            </a:r>
            <a:r>
              <a:rPr lang="en-GB" sz="3200" dirty="0"/>
              <a:t>in </a:t>
            </a:r>
            <a:r>
              <a:rPr lang="en-GB" sz="3200" dirty="0" smtClean="0"/>
              <a:t>       	methylated </a:t>
            </a:r>
            <a:r>
              <a:rPr lang="en-GB" sz="3200" dirty="0"/>
              <a:t>spirits?</a:t>
            </a:r>
            <a:endParaRPr lang="en-GB" sz="3200" b="1" dirty="0"/>
          </a:p>
          <a:p>
            <a:pPr>
              <a:lnSpc>
                <a:spcPct val="80000"/>
              </a:lnSpc>
            </a:pPr>
            <a:r>
              <a:rPr lang="en-GB" sz="3200" b="1" dirty="0">
                <a:solidFill>
                  <a:schemeClr val="accent2"/>
                </a:solidFill>
              </a:rPr>
              <a:t>b)</a:t>
            </a:r>
            <a:r>
              <a:rPr lang="en-GB" sz="3200" dirty="0"/>
              <a:t> What  type of finish should be used on a salad bowl ?</a:t>
            </a:r>
            <a:endParaRPr lang="en-IE" sz="3200" b="1" dirty="0"/>
          </a:p>
          <a:p>
            <a:pPr>
              <a:lnSpc>
                <a:spcPct val="80000"/>
              </a:lnSpc>
            </a:pPr>
            <a:r>
              <a:rPr lang="en-IE" sz="3200" b="1" dirty="0">
                <a:solidFill>
                  <a:schemeClr val="accent2"/>
                </a:solidFill>
              </a:rPr>
              <a:t>c)</a:t>
            </a:r>
            <a:r>
              <a:rPr lang="en-IE" sz="3200" dirty="0"/>
              <a:t> What does the term  “de nib “ mean ?.</a:t>
            </a:r>
            <a:endParaRPr lang="en-IE" sz="3200" b="1" dirty="0"/>
          </a:p>
          <a:p>
            <a:pPr>
              <a:lnSpc>
                <a:spcPct val="80000"/>
              </a:lnSpc>
            </a:pPr>
            <a:r>
              <a:rPr lang="en-IE" sz="3200" b="1" dirty="0">
                <a:solidFill>
                  <a:schemeClr val="accent2"/>
                </a:solidFill>
              </a:rPr>
              <a:t>d)</a:t>
            </a:r>
            <a:r>
              <a:rPr lang="en-IE" sz="3200" dirty="0"/>
              <a:t> When spraying lacquer you sometimes get blooming, </a:t>
            </a:r>
            <a:r>
              <a:rPr lang="en-IE" sz="3200" dirty="0" smtClean="0"/>
              <a:t>	what </a:t>
            </a:r>
            <a:r>
              <a:rPr lang="en-IE" sz="3200" dirty="0"/>
              <a:t>is blooming?</a:t>
            </a:r>
          </a:p>
          <a:p>
            <a:pPr marL="114300" indent="0" eaLnBrk="1" hangingPunct="1">
              <a:buNone/>
            </a:pPr>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12</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392342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1506">
                                            <p:txEl>
                                              <p:pRg st="4" end="4"/>
                                            </p:txEl>
                                          </p:spTgt>
                                        </p:tgtEl>
                                        <p:attrNameLst>
                                          <p:attrName>style.visibility</p:attrName>
                                        </p:attrNameLst>
                                      </p:cBhvr>
                                      <p:to>
                                        <p:strVal val="visible"/>
                                      </p:to>
                                    </p:set>
                                    <p:anim calcmode="lin" valueType="num">
                                      <p:cBhvr>
                                        <p:cTn id="37"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smtClean="0"/>
              <a:t>10. </a:t>
            </a:r>
            <a:endParaRPr lang="en-IE" dirty="0"/>
          </a:p>
        </p:txBody>
      </p:sp>
      <p:sp>
        <p:nvSpPr>
          <p:cNvPr id="21506" name="Content Placeholder 1"/>
          <p:cNvSpPr>
            <a:spLocks noGrp="1"/>
          </p:cNvSpPr>
          <p:nvPr>
            <p:ph idx="1"/>
          </p:nvPr>
        </p:nvSpPr>
        <p:spPr/>
        <p:txBody>
          <a:bodyPr>
            <a:normAutofit/>
          </a:bodyPr>
          <a:lstStyle/>
          <a:p>
            <a:pPr>
              <a:lnSpc>
                <a:spcPct val="80000"/>
              </a:lnSpc>
            </a:pPr>
            <a:r>
              <a:rPr lang="en-IE" sz="3200" dirty="0">
                <a:solidFill>
                  <a:schemeClr val="accent2"/>
                </a:solidFill>
              </a:rPr>
              <a:t>a)</a:t>
            </a:r>
            <a:r>
              <a:rPr lang="en-IE" sz="3200" dirty="0"/>
              <a:t> French polish.</a:t>
            </a:r>
          </a:p>
          <a:p>
            <a:pPr>
              <a:lnSpc>
                <a:spcPct val="80000"/>
              </a:lnSpc>
            </a:pPr>
            <a:r>
              <a:rPr lang="en-IE" sz="3200" dirty="0">
                <a:solidFill>
                  <a:schemeClr val="accent2"/>
                </a:solidFill>
              </a:rPr>
              <a:t>b)</a:t>
            </a:r>
            <a:r>
              <a:rPr lang="en-IE" sz="3200" dirty="0"/>
              <a:t> A non toxic finish like bees wax, olive </a:t>
            </a:r>
            <a:r>
              <a:rPr lang="en-IE" sz="3200" dirty="0" smtClean="0"/>
              <a:t>oil </a:t>
            </a:r>
            <a:r>
              <a:rPr lang="en-IE" sz="3200" dirty="0"/>
              <a:t>etc.</a:t>
            </a:r>
          </a:p>
          <a:p>
            <a:pPr>
              <a:lnSpc>
                <a:spcPct val="80000"/>
              </a:lnSpc>
            </a:pPr>
            <a:r>
              <a:rPr lang="en-IE" sz="3200" dirty="0">
                <a:solidFill>
                  <a:schemeClr val="accent2"/>
                </a:solidFill>
              </a:rPr>
              <a:t>c)</a:t>
            </a:r>
            <a:r>
              <a:rPr lang="en-IE" sz="3200" dirty="0"/>
              <a:t> The term ‘de nib’ is the fine sanding </a:t>
            </a:r>
            <a:r>
              <a:rPr lang="en-IE" sz="3200" dirty="0" smtClean="0"/>
              <a:t>between </a:t>
            </a:r>
            <a:r>
              <a:rPr lang="en-IE" sz="3200" dirty="0"/>
              <a:t>coats of </a:t>
            </a:r>
            <a:r>
              <a:rPr lang="en-IE" sz="3200" dirty="0" smtClean="0"/>
              <a:t>	polish </a:t>
            </a:r>
            <a:r>
              <a:rPr lang="en-IE" sz="3200" dirty="0"/>
              <a:t>or lacquer.</a:t>
            </a:r>
          </a:p>
          <a:p>
            <a:pPr>
              <a:lnSpc>
                <a:spcPct val="80000"/>
              </a:lnSpc>
            </a:pPr>
            <a:r>
              <a:rPr lang="en-IE" sz="3200" dirty="0">
                <a:solidFill>
                  <a:schemeClr val="accent2"/>
                </a:solidFill>
              </a:rPr>
              <a:t>d)</a:t>
            </a:r>
            <a:r>
              <a:rPr lang="en-IE" sz="3200" dirty="0"/>
              <a:t> If conditions are too damp and cold the </a:t>
            </a:r>
            <a:r>
              <a:rPr lang="en-IE" sz="3200" dirty="0" smtClean="0"/>
              <a:t>lacquer </a:t>
            </a:r>
            <a:r>
              <a:rPr lang="en-IE" sz="3200" dirty="0"/>
              <a:t>gets a </a:t>
            </a:r>
            <a:r>
              <a:rPr lang="en-IE" sz="3200" dirty="0" smtClean="0"/>
              <a:t>	white </a:t>
            </a:r>
            <a:r>
              <a:rPr lang="en-IE" sz="3200" dirty="0"/>
              <a:t>clouded film on </a:t>
            </a:r>
            <a:r>
              <a:rPr lang="en-IE" sz="3200" dirty="0" smtClean="0"/>
              <a:t>its </a:t>
            </a:r>
            <a:r>
              <a:rPr lang="en-IE" sz="3200" dirty="0"/>
              <a:t>surface that has to be sanded </a:t>
            </a:r>
            <a:r>
              <a:rPr lang="en-IE" sz="3200" dirty="0" smtClean="0"/>
              <a:t>	off before </a:t>
            </a:r>
            <a:r>
              <a:rPr lang="en-IE" sz="3200" dirty="0"/>
              <a:t>applying the next coat. </a:t>
            </a:r>
          </a:p>
          <a:p>
            <a:pPr marL="114300" indent="0" eaLnBrk="1" hangingPunct="1">
              <a:buNone/>
            </a:pPr>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13</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358674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1.</a:t>
            </a:r>
            <a:endParaRPr lang="en-IE" dirty="0"/>
          </a:p>
        </p:txBody>
      </p:sp>
      <p:sp>
        <p:nvSpPr>
          <p:cNvPr id="21506" name="Content Placeholder 1"/>
          <p:cNvSpPr>
            <a:spLocks noGrp="1"/>
          </p:cNvSpPr>
          <p:nvPr>
            <p:ph idx="1"/>
          </p:nvPr>
        </p:nvSpPr>
        <p:spPr/>
        <p:txBody>
          <a:bodyPr>
            <a:normAutofit/>
          </a:bodyPr>
          <a:lstStyle/>
          <a:p>
            <a:r>
              <a:rPr lang="en-IE" altLang="en-US" sz="3200" dirty="0" smtClean="0"/>
              <a:t>Describe </a:t>
            </a:r>
            <a:r>
              <a:rPr lang="en-IE" altLang="en-US" sz="3200" dirty="0"/>
              <a:t>briefly how to apply French Polish </a:t>
            </a:r>
            <a:r>
              <a:rPr lang="en-IE" altLang="en-US" sz="3200" dirty="0" smtClean="0"/>
              <a:t>to </a:t>
            </a:r>
            <a:r>
              <a:rPr lang="en-IE" altLang="en-US" sz="3200" dirty="0"/>
              <a:t>a Solid </a:t>
            </a:r>
            <a:r>
              <a:rPr lang="en-IE" altLang="en-US" sz="3200" dirty="0" smtClean="0"/>
              <a:t>          Table </a:t>
            </a:r>
            <a:r>
              <a:rPr lang="en-IE" altLang="en-US" sz="3200" dirty="0"/>
              <a:t>Top</a:t>
            </a:r>
            <a:r>
              <a:rPr lang="en-IE" altLang="en-US" sz="3200" dirty="0" smtClean="0"/>
              <a:t>.</a:t>
            </a:r>
          </a:p>
          <a:p>
            <a:r>
              <a:rPr lang="en-IE" altLang="en-US" sz="3200" b="1" dirty="0" smtClean="0">
                <a:solidFill>
                  <a:srgbClr val="FF3300"/>
                </a:solidFill>
              </a:rPr>
              <a:t>French </a:t>
            </a:r>
            <a:r>
              <a:rPr lang="en-IE" altLang="en-US" sz="3200" b="1" dirty="0">
                <a:solidFill>
                  <a:srgbClr val="FF3300"/>
                </a:solidFill>
              </a:rPr>
              <a:t>polish :</a:t>
            </a:r>
            <a:r>
              <a:rPr lang="en-IE" altLang="en-US" sz="3200" dirty="0"/>
              <a:t> </a:t>
            </a:r>
            <a:r>
              <a:rPr lang="en-IE" altLang="en-US" sz="3200" dirty="0" smtClean="0"/>
              <a:t>Mix together shellac </a:t>
            </a:r>
            <a:r>
              <a:rPr lang="en-IE" altLang="en-US" sz="3200" dirty="0"/>
              <a:t>and methylated </a:t>
            </a:r>
            <a:r>
              <a:rPr lang="en-IE" altLang="en-US" sz="3200" dirty="0" smtClean="0"/>
              <a:t>spirit. </a:t>
            </a:r>
            <a:r>
              <a:rPr lang="en-IE" altLang="en-US" sz="3200" dirty="0"/>
              <a:t>The polish is worked in slowly using a Fad, gradually building up a film of polish each coat is left to dry before applying the next coat. Each coat will partially dissolve the coat beneath so the layers will amalgamate. </a:t>
            </a:r>
            <a:endParaRPr lang="en-GB" altLang="en-US" sz="3200" dirty="0"/>
          </a:p>
          <a:p>
            <a:pPr marL="114300" indent="0">
              <a:buNone/>
            </a:pPr>
            <a:endParaRPr lang="en-IE" altLang="en-US" sz="3200" dirty="0" smtClean="0"/>
          </a:p>
          <a:p>
            <a:pPr marL="114300" indent="0">
              <a:buNone/>
            </a:pPr>
            <a:endParaRPr lang="en-IE" altLang="en-US"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2</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42226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2. </a:t>
            </a:r>
            <a:endParaRPr lang="en-IE" dirty="0"/>
          </a:p>
        </p:txBody>
      </p:sp>
      <p:sp>
        <p:nvSpPr>
          <p:cNvPr id="21506" name="Content Placeholder 1"/>
          <p:cNvSpPr>
            <a:spLocks noGrp="1"/>
          </p:cNvSpPr>
          <p:nvPr>
            <p:ph idx="1"/>
          </p:nvPr>
        </p:nvSpPr>
        <p:spPr/>
        <p:txBody>
          <a:bodyPr>
            <a:normAutofit/>
          </a:bodyPr>
          <a:lstStyle/>
          <a:p>
            <a:r>
              <a:rPr lang="en-IE" altLang="en-US" sz="3200" dirty="0" smtClean="0"/>
              <a:t>Describe </a:t>
            </a:r>
            <a:r>
              <a:rPr lang="en-IE" altLang="en-US" sz="3200" dirty="0"/>
              <a:t>briefly how to apply </a:t>
            </a:r>
            <a:r>
              <a:rPr lang="en-IE" altLang="en-US" sz="3200" dirty="0" smtClean="0"/>
              <a:t>Oil to </a:t>
            </a:r>
            <a:r>
              <a:rPr lang="en-IE" altLang="en-US" sz="3200" dirty="0"/>
              <a:t>a Solid Table Top. </a:t>
            </a:r>
            <a:endParaRPr lang="en-IE" altLang="en-US" sz="3200" dirty="0" smtClean="0"/>
          </a:p>
          <a:p>
            <a:r>
              <a:rPr lang="en-IE" altLang="en-US" sz="3200" b="1" dirty="0">
                <a:solidFill>
                  <a:srgbClr val="FF3300"/>
                </a:solidFill>
              </a:rPr>
              <a:t>Oil :</a:t>
            </a:r>
            <a:r>
              <a:rPr lang="en-IE" altLang="en-US" sz="3200" b="1" dirty="0"/>
              <a:t>  </a:t>
            </a:r>
            <a:r>
              <a:rPr lang="en-IE" altLang="en-US" sz="3200" dirty="0"/>
              <a:t>This </a:t>
            </a:r>
            <a:r>
              <a:rPr lang="en-IE" altLang="en-US" sz="3200" dirty="0" smtClean="0"/>
              <a:t>is </a:t>
            </a:r>
            <a:r>
              <a:rPr lang="en-IE" altLang="en-US" sz="3200" dirty="0"/>
              <a:t>applied in numerous </a:t>
            </a:r>
            <a:r>
              <a:rPr lang="en-IE" altLang="en-US" sz="3200" dirty="0" smtClean="0"/>
              <a:t>layers, </a:t>
            </a:r>
            <a:r>
              <a:rPr lang="en-IE" altLang="en-US" sz="3200" dirty="0"/>
              <a:t>each coat must be hardened by oxidization and at least 12 coats are needed. The addition of small amounts of turpentine make it easier for working and will speed up drying process each layer should be smoothened with fine glass paper and dust removed.</a:t>
            </a:r>
            <a:endParaRPr lang="en-GB" altLang="en-US" sz="3200" dirty="0"/>
          </a:p>
          <a:p>
            <a:pPr marL="114300" indent="0">
              <a:buNone/>
            </a:pPr>
            <a:r>
              <a:rPr lang="en-IE" altLang="en-US" sz="3200" dirty="0" smtClean="0"/>
              <a:t> 	</a:t>
            </a:r>
          </a:p>
          <a:p>
            <a:pPr marL="114300" indent="0">
              <a:buNone/>
            </a:pPr>
            <a:endParaRPr lang="en-IE" altLang="en-US"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3</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149691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3. </a:t>
            </a:r>
            <a:endParaRPr lang="en-IE" dirty="0"/>
          </a:p>
        </p:txBody>
      </p:sp>
      <p:sp>
        <p:nvSpPr>
          <p:cNvPr id="21506" name="Content Placeholder 1"/>
          <p:cNvSpPr>
            <a:spLocks noGrp="1"/>
          </p:cNvSpPr>
          <p:nvPr>
            <p:ph idx="1"/>
          </p:nvPr>
        </p:nvSpPr>
        <p:spPr/>
        <p:txBody>
          <a:bodyPr>
            <a:normAutofit/>
          </a:bodyPr>
          <a:lstStyle/>
          <a:p>
            <a:r>
              <a:rPr lang="en-IE" altLang="en-US" sz="3200" dirty="0"/>
              <a:t> Describe briefly how </a:t>
            </a:r>
            <a:r>
              <a:rPr lang="en-IE" altLang="en-US" sz="3200" dirty="0" smtClean="0"/>
              <a:t> to apply a </a:t>
            </a:r>
            <a:r>
              <a:rPr lang="en-IE" altLang="en-US" sz="3200" dirty="0" smtClean="0"/>
              <a:t>water </a:t>
            </a:r>
            <a:r>
              <a:rPr lang="en-IE" altLang="en-US" sz="3200" dirty="0"/>
              <a:t>based dye</a:t>
            </a:r>
            <a:r>
              <a:rPr lang="en-IE" altLang="en-US" sz="3200" dirty="0" smtClean="0"/>
              <a:t>. </a:t>
            </a:r>
          </a:p>
          <a:p>
            <a:r>
              <a:rPr lang="en-IE" altLang="en-US" sz="3200" dirty="0" smtClean="0"/>
              <a:t>Water </a:t>
            </a:r>
            <a:r>
              <a:rPr lang="en-IE" altLang="en-US" sz="3200" dirty="0"/>
              <a:t>based dyes </a:t>
            </a:r>
            <a:r>
              <a:rPr lang="en-IE" altLang="en-US" sz="3200" dirty="0" smtClean="0"/>
              <a:t>are available </a:t>
            </a:r>
            <a:r>
              <a:rPr lang="en-IE" altLang="en-US" sz="3200" dirty="0"/>
              <a:t>in a wide range of </a:t>
            </a:r>
            <a:r>
              <a:rPr lang="en-IE" altLang="en-US" sz="3200" dirty="0" smtClean="0"/>
              <a:t>pigments. Pigments can </a:t>
            </a:r>
            <a:r>
              <a:rPr lang="en-IE" altLang="en-US" sz="3200" dirty="0"/>
              <a:t>be </a:t>
            </a:r>
            <a:r>
              <a:rPr lang="en-IE" altLang="en-US" sz="3200" dirty="0" smtClean="0"/>
              <a:t>mixed with water </a:t>
            </a:r>
            <a:r>
              <a:rPr lang="en-IE" altLang="en-US" sz="3200" dirty="0"/>
              <a:t>or bought </a:t>
            </a:r>
            <a:r>
              <a:rPr lang="en-IE" altLang="en-US" sz="3200" dirty="0" smtClean="0"/>
              <a:t>premixed</a:t>
            </a:r>
            <a:r>
              <a:rPr lang="en-IE" altLang="en-US" sz="3200" dirty="0"/>
              <a:t>. </a:t>
            </a:r>
            <a:r>
              <a:rPr lang="en-IE" altLang="en-US" sz="3200" dirty="0" smtClean="0"/>
              <a:t> Timber surface will need to be dampened allowed to dry and sanded  before the water based dye is applied because the water lifts the grain. 	</a:t>
            </a:r>
          </a:p>
          <a:p>
            <a:pPr marL="114300" indent="0">
              <a:buNone/>
            </a:pPr>
            <a:endParaRPr lang="en-IE" altLang="en-US"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4</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20384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4. </a:t>
            </a:r>
            <a:endParaRPr lang="en-IE" dirty="0"/>
          </a:p>
        </p:txBody>
      </p:sp>
      <p:sp>
        <p:nvSpPr>
          <p:cNvPr id="21506" name="Content Placeholder 1"/>
          <p:cNvSpPr>
            <a:spLocks noGrp="1"/>
          </p:cNvSpPr>
          <p:nvPr>
            <p:ph idx="1"/>
          </p:nvPr>
        </p:nvSpPr>
        <p:spPr/>
        <p:txBody>
          <a:bodyPr>
            <a:normAutofit/>
          </a:bodyPr>
          <a:lstStyle/>
          <a:p>
            <a:r>
              <a:rPr lang="en-IE" altLang="en-US" sz="3200" dirty="0"/>
              <a:t> </a:t>
            </a:r>
            <a:r>
              <a:rPr lang="en-IE" altLang="en-US" sz="3200" dirty="0" smtClean="0"/>
              <a:t>Explain why  </a:t>
            </a:r>
            <a:r>
              <a:rPr lang="en-IE" altLang="en-US" sz="3200" dirty="0"/>
              <a:t>surface finishes </a:t>
            </a:r>
            <a:r>
              <a:rPr lang="en-IE" altLang="en-US" sz="3200" dirty="0" smtClean="0"/>
              <a:t>are applied </a:t>
            </a:r>
            <a:r>
              <a:rPr lang="en-IE" altLang="en-US" sz="3200" dirty="0"/>
              <a:t>to </a:t>
            </a:r>
            <a:r>
              <a:rPr lang="en-IE" altLang="en-US" sz="3200" dirty="0" smtClean="0"/>
              <a:t>wood?</a:t>
            </a:r>
          </a:p>
          <a:p>
            <a:r>
              <a:rPr lang="en-IE" altLang="en-US" sz="3200" dirty="0" smtClean="0"/>
              <a:t> To </a:t>
            </a:r>
            <a:r>
              <a:rPr lang="en-IE" altLang="en-US" sz="3200" dirty="0"/>
              <a:t>protect the wood from oil, grease, liquids and other general pollution by sealing the pores. A finish will also enhance the natural beauty of the wood.</a:t>
            </a:r>
          </a:p>
          <a:p>
            <a:endParaRPr lang="en-IE" altLang="en-US"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5</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3792353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smtClean="0"/>
              <a:t>5. </a:t>
            </a:r>
            <a:endParaRPr lang="en-IE" dirty="0"/>
          </a:p>
        </p:txBody>
      </p:sp>
      <p:sp>
        <p:nvSpPr>
          <p:cNvPr id="21506" name="Content Placeholder 1"/>
          <p:cNvSpPr>
            <a:spLocks noGrp="1"/>
          </p:cNvSpPr>
          <p:nvPr>
            <p:ph idx="1"/>
          </p:nvPr>
        </p:nvSpPr>
        <p:spPr/>
        <p:txBody>
          <a:bodyPr>
            <a:normAutofit/>
          </a:bodyPr>
          <a:lstStyle/>
          <a:p>
            <a:r>
              <a:rPr lang="en-IE" altLang="en-US" sz="3200" dirty="0"/>
              <a:t> </a:t>
            </a:r>
            <a:r>
              <a:rPr lang="en-IE" altLang="en-US" sz="3200" dirty="0" smtClean="0"/>
              <a:t>Give three general Health &amp; Safety </a:t>
            </a:r>
            <a:r>
              <a:rPr lang="en-IE" altLang="en-US" sz="3200" dirty="0"/>
              <a:t>p</a:t>
            </a:r>
            <a:r>
              <a:rPr lang="en-IE" altLang="en-US" sz="3200" dirty="0" smtClean="0"/>
              <a:t>recautions that should be observed when </a:t>
            </a:r>
            <a:r>
              <a:rPr lang="en-IE" altLang="en-US" sz="3200" dirty="0"/>
              <a:t>s</a:t>
            </a:r>
            <a:r>
              <a:rPr lang="en-IE" altLang="en-US" sz="3200" dirty="0" smtClean="0"/>
              <a:t>praying lacquer.</a:t>
            </a:r>
            <a:endParaRPr lang="en-IE" altLang="en-US" sz="3200" dirty="0"/>
          </a:p>
          <a:p>
            <a:r>
              <a:rPr lang="en-GB" altLang="en-US" sz="3200" dirty="0" smtClean="0"/>
              <a:t>Wear </a:t>
            </a:r>
            <a:r>
              <a:rPr lang="en-GB" altLang="en-US" sz="3200" dirty="0"/>
              <a:t>proper </a:t>
            </a:r>
            <a:r>
              <a:rPr lang="en-IE" altLang="en-US" sz="3200" dirty="0"/>
              <a:t>respiratory mask to protect your eyes, nose and mouth.</a:t>
            </a:r>
            <a:r>
              <a:rPr lang="en-GB" altLang="en-US" sz="3200" dirty="0"/>
              <a:t> </a:t>
            </a:r>
          </a:p>
          <a:p>
            <a:r>
              <a:rPr lang="en-GB" altLang="en-US" sz="3200" dirty="0" smtClean="0"/>
              <a:t>Spray </a:t>
            </a:r>
            <a:r>
              <a:rPr lang="en-IE" altLang="en-US" sz="3200" dirty="0"/>
              <a:t>in a well ventilated room.</a:t>
            </a:r>
            <a:r>
              <a:rPr lang="en-GB" altLang="en-US" sz="3200" dirty="0"/>
              <a:t> </a:t>
            </a:r>
          </a:p>
          <a:p>
            <a:r>
              <a:rPr lang="en-GB" altLang="en-US" sz="3200" dirty="0" smtClean="0"/>
              <a:t>Always </a:t>
            </a:r>
            <a:r>
              <a:rPr lang="en-IE" altLang="en-US" sz="3200" dirty="0"/>
              <a:t>check pressure valves and clocks when you first turn on the </a:t>
            </a:r>
            <a:r>
              <a:rPr lang="en-IE" altLang="en-US" sz="3200" dirty="0" smtClean="0"/>
              <a:t>compressor.</a:t>
            </a:r>
            <a:endParaRPr lang="en-GB" altLang="en-US" sz="3200" dirty="0"/>
          </a:p>
          <a:p>
            <a:endParaRPr lang="en-IE" altLang="en-US"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6</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278341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smtClean="0"/>
              <a:t>6. </a:t>
            </a:r>
            <a:endParaRPr lang="en-IE" dirty="0"/>
          </a:p>
        </p:txBody>
      </p:sp>
      <p:sp>
        <p:nvSpPr>
          <p:cNvPr id="21506" name="Content Placeholder 1"/>
          <p:cNvSpPr>
            <a:spLocks noGrp="1"/>
          </p:cNvSpPr>
          <p:nvPr>
            <p:ph idx="1"/>
          </p:nvPr>
        </p:nvSpPr>
        <p:spPr/>
        <p:txBody>
          <a:bodyPr>
            <a:normAutofit/>
          </a:bodyPr>
          <a:lstStyle/>
          <a:p>
            <a:r>
              <a:rPr lang="en-IE" altLang="en-US" sz="3200" dirty="0" smtClean="0"/>
              <a:t>Name </a:t>
            </a:r>
            <a:r>
              <a:rPr lang="en-IE" altLang="en-US" sz="3200" dirty="0" smtClean="0"/>
              <a:t>the </a:t>
            </a:r>
            <a:r>
              <a:rPr lang="en-IE" altLang="en-US" sz="3200" dirty="0"/>
              <a:t>4 different groups of stains </a:t>
            </a:r>
            <a:r>
              <a:rPr lang="en-IE" altLang="en-US" sz="3200" dirty="0" smtClean="0"/>
              <a:t>/ dyes. </a:t>
            </a:r>
          </a:p>
          <a:p>
            <a:r>
              <a:rPr lang="en-IE" sz="3200" dirty="0" smtClean="0"/>
              <a:t>Water </a:t>
            </a:r>
            <a:r>
              <a:rPr lang="en-IE" sz="3200" dirty="0"/>
              <a:t>based </a:t>
            </a:r>
            <a:r>
              <a:rPr lang="en-IE" sz="3200" dirty="0" smtClean="0"/>
              <a:t>stains/ Chemical </a:t>
            </a:r>
            <a:r>
              <a:rPr lang="en-IE" sz="3200" dirty="0"/>
              <a:t>stains.</a:t>
            </a:r>
          </a:p>
          <a:p>
            <a:pPr marL="114300" indent="0">
              <a:buNone/>
            </a:pPr>
            <a:r>
              <a:rPr lang="en-IE" sz="3200" dirty="0" smtClean="0"/>
              <a:t>   Spirit </a:t>
            </a:r>
            <a:r>
              <a:rPr lang="en-IE" sz="3200" dirty="0"/>
              <a:t>based stains. </a:t>
            </a:r>
          </a:p>
          <a:p>
            <a:pPr marL="114300" indent="0">
              <a:buNone/>
            </a:pPr>
            <a:r>
              <a:rPr lang="en-IE" sz="3200" dirty="0"/>
              <a:t> </a:t>
            </a:r>
            <a:r>
              <a:rPr lang="en-IE" sz="3200" dirty="0" smtClean="0"/>
              <a:t>  Oil </a:t>
            </a:r>
            <a:r>
              <a:rPr lang="en-IE" sz="3200" dirty="0"/>
              <a:t>based stains.</a:t>
            </a:r>
          </a:p>
          <a:p>
            <a:pPr marL="114300" indent="0">
              <a:buNone/>
            </a:pPr>
            <a:r>
              <a:rPr lang="en-IE" sz="3200" dirty="0" smtClean="0"/>
              <a:t>   Solvent </a:t>
            </a:r>
            <a:r>
              <a:rPr lang="en-IE" sz="3200" dirty="0"/>
              <a:t>based stains.</a:t>
            </a:r>
          </a:p>
          <a:p>
            <a:endParaRPr lang="en-IE" altLang="en-US"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7</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420926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21506">
                                            <p:txEl>
                                              <p:pRg st="3" end="3"/>
                                            </p:txEl>
                                          </p:spTgt>
                                        </p:tgtEl>
                                        <p:attrNameLst>
                                          <p:attrName>style.visibility</p:attrName>
                                        </p:attrNameLst>
                                      </p:cBhvr>
                                      <p:to>
                                        <p:strVal val="visible"/>
                                      </p:to>
                                    </p:set>
                                    <p:anim calcmode="lin" valueType="num">
                                      <p:cBhvr>
                                        <p:cTn id="31" dur="500" fill="hold"/>
                                        <p:tgtEl>
                                          <p:spTgt spid="2150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2150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21506">
                                            <p:txEl>
                                              <p:pRg st="4" end="4"/>
                                            </p:txEl>
                                          </p:spTgt>
                                        </p:tgtEl>
                                        <p:attrNameLst>
                                          <p:attrName>style.visibility</p:attrName>
                                        </p:attrNameLst>
                                      </p:cBhvr>
                                      <p:to>
                                        <p:strVal val="visible"/>
                                      </p:to>
                                    </p:set>
                                    <p:anim calcmode="lin" valueType="num">
                                      <p:cBhvr>
                                        <p:cTn id="37" dur="500" fill="hold"/>
                                        <p:tgtEl>
                                          <p:spTgt spid="21506">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2150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smtClean="0"/>
              <a:t>7. </a:t>
            </a:r>
            <a:endParaRPr lang="en-IE" dirty="0"/>
          </a:p>
        </p:txBody>
      </p:sp>
      <p:sp>
        <p:nvSpPr>
          <p:cNvPr id="21506" name="Content Placeholder 1"/>
          <p:cNvSpPr>
            <a:spLocks noGrp="1"/>
          </p:cNvSpPr>
          <p:nvPr>
            <p:ph idx="1"/>
          </p:nvPr>
        </p:nvSpPr>
        <p:spPr/>
        <p:txBody>
          <a:bodyPr>
            <a:normAutofit/>
          </a:bodyPr>
          <a:lstStyle/>
          <a:p>
            <a:pPr>
              <a:lnSpc>
                <a:spcPct val="80000"/>
              </a:lnSpc>
            </a:pPr>
            <a:r>
              <a:rPr lang="en-IE" altLang="en-US" sz="3200" dirty="0" smtClean="0"/>
              <a:t>Explain </a:t>
            </a:r>
            <a:r>
              <a:rPr lang="en-IE" altLang="en-US" sz="3200" dirty="0" smtClean="0"/>
              <a:t>briefly how a chemical stain works and is applied.</a:t>
            </a:r>
          </a:p>
          <a:p>
            <a:pPr>
              <a:lnSpc>
                <a:spcPct val="80000"/>
              </a:lnSpc>
            </a:pPr>
            <a:r>
              <a:rPr lang="en-IE" altLang="en-US" sz="3200" dirty="0" smtClean="0"/>
              <a:t>Chemical </a:t>
            </a:r>
            <a:r>
              <a:rPr lang="en-IE" altLang="en-US" sz="3200" dirty="0"/>
              <a:t>stains are made by mixing chemical crystals with water. These chemicals react with the tannic acid that is present in woods and thus change the colour. </a:t>
            </a:r>
            <a:endParaRPr lang="en-IE" altLang="en-US" sz="3200" dirty="0" smtClean="0"/>
          </a:p>
          <a:p>
            <a:pPr marL="114300" indent="0">
              <a:lnSpc>
                <a:spcPct val="80000"/>
              </a:lnSpc>
              <a:buNone/>
            </a:pPr>
            <a:r>
              <a:rPr lang="en-IE" altLang="en-US" sz="3200" dirty="0"/>
              <a:t> </a:t>
            </a:r>
            <a:r>
              <a:rPr lang="en-IE" altLang="en-US" sz="3200" dirty="0" smtClean="0"/>
              <a:t>  </a:t>
            </a:r>
            <a:r>
              <a:rPr lang="en-IE" altLang="en-US" sz="3200" dirty="0" smtClean="0"/>
              <a:t>As </a:t>
            </a:r>
            <a:r>
              <a:rPr lang="en-IE" altLang="en-US" sz="3200" dirty="0"/>
              <a:t>they are water based the grain will need to be </a:t>
            </a:r>
            <a:r>
              <a:rPr lang="en-IE" altLang="en-US" sz="3200" dirty="0" smtClean="0"/>
              <a:t>pre-                  	dampened </a:t>
            </a:r>
            <a:r>
              <a:rPr lang="en-IE" altLang="en-US" sz="3200" dirty="0"/>
              <a:t>and sanded before staining. </a:t>
            </a:r>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8</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382762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hangingPunct="1">
              <a:defRPr/>
            </a:pPr>
            <a:r>
              <a:rPr lang="en-IE" dirty="0" smtClean="0"/>
              <a:t>Q </a:t>
            </a:r>
            <a:r>
              <a:rPr lang="en-IE" dirty="0" smtClean="0"/>
              <a:t>8. </a:t>
            </a:r>
            <a:endParaRPr lang="en-IE" dirty="0"/>
          </a:p>
        </p:txBody>
      </p:sp>
      <p:sp>
        <p:nvSpPr>
          <p:cNvPr id="21506" name="Content Placeholder 1"/>
          <p:cNvSpPr>
            <a:spLocks noGrp="1"/>
          </p:cNvSpPr>
          <p:nvPr>
            <p:ph idx="1"/>
          </p:nvPr>
        </p:nvSpPr>
        <p:spPr/>
        <p:txBody>
          <a:bodyPr>
            <a:normAutofit/>
          </a:bodyPr>
          <a:lstStyle/>
          <a:p>
            <a:pPr>
              <a:lnSpc>
                <a:spcPct val="80000"/>
              </a:lnSpc>
            </a:pPr>
            <a:r>
              <a:rPr lang="en-IE" altLang="en-US" sz="3200" dirty="0" smtClean="0"/>
              <a:t>What is the chemical stain </a:t>
            </a:r>
            <a:r>
              <a:rPr lang="en-IE" altLang="en-US" sz="3200" dirty="0" err="1"/>
              <a:t>Bichromate</a:t>
            </a:r>
            <a:r>
              <a:rPr lang="en-IE" altLang="en-US" sz="3200" dirty="0"/>
              <a:t> of </a:t>
            </a:r>
            <a:r>
              <a:rPr lang="en-IE" altLang="en-US" sz="3200" dirty="0" smtClean="0"/>
              <a:t>potash. Explain briefly how this chemical stain works and is applied.</a:t>
            </a:r>
          </a:p>
          <a:p>
            <a:pPr>
              <a:lnSpc>
                <a:spcPct val="80000"/>
              </a:lnSpc>
            </a:pPr>
            <a:r>
              <a:rPr lang="en-IE" altLang="en-US" sz="3200" dirty="0" smtClean="0"/>
              <a:t>Chemical </a:t>
            </a:r>
            <a:r>
              <a:rPr lang="en-IE" altLang="en-US" sz="3200" dirty="0"/>
              <a:t>stains are made by mixing chemical crystals with water. These chemicals react with the tannic acid that is present in woods and thus change the colour. </a:t>
            </a:r>
            <a:endParaRPr lang="en-IE" altLang="en-US" sz="3200" dirty="0" smtClean="0"/>
          </a:p>
          <a:p>
            <a:pPr>
              <a:lnSpc>
                <a:spcPct val="80000"/>
              </a:lnSpc>
            </a:pPr>
            <a:r>
              <a:rPr lang="en-IE" altLang="en-US" sz="3200" dirty="0" err="1" smtClean="0"/>
              <a:t>Bichromate</a:t>
            </a:r>
            <a:r>
              <a:rPr lang="en-IE" altLang="en-US" sz="3200" dirty="0" smtClean="0"/>
              <a:t> </a:t>
            </a:r>
            <a:r>
              <a:rPr lang="en-IE" altLang="en-US" sz="3200" dirty="0"/>
              <a:t>of potash will turn mahogany a darker brown each time it is applied to the surface so care is needed limit overlapping when applying</a:t>
            </a:r>
            <a:r>
              <a:rPr lang="en-IE" altLang="en-US" sz="3200" dirty="0" smtClean="0"/>
              <a:t>.</a:t>
            </a:r>
            <a:endParaRPr lang="en-IE" altLang="en-US" sz="3200" dirty="0"/>
          </a:p>
          <a:p>
            <a:pPr eaLnBrk="1" hangingPunct="1"/>
            <a:endParaRPr lang="en-IE" sz="3200" dirty="0" smtClean="0"/>
          </a:p>
        </p:txBody>
      </p:sp>
      <p:sp>
        <p:nvSpPr>
          <p:cNvPr id="4" name="Footer Placeholder 3"/>
          <p:cNvSpPr>
            <a:spLocks noGrp="1"/>
          </p:cNvSpPr>
          <p:nvPr>
            <p:ph type="ftr" sz="quarter" idx="11"/>
          </p:nvPr>
        </p:nvSpPr>
        <p:spPr/>
        <p:txBody>
          <a:bodyPr/>
          <a:lstStyle/>
          <a:p>
            <a:r>
              <a:rPr lang="en-US" smtClean="0"/>
              <a:t>J.Byrne 2016</a:t>
            </a:r>
            <a:endParaRPr lang="en-US"/>
          </a:p>
        </p:txBody>
      </p:sp>
      <p:sp>
        <p:nvSpPr>
          <p:cNvPr id="2" name="Slide Number Placeholder 1"/>
          <p:cNvSpPr>
            <a:spLocks noGrp="1"/>
          </p:cNvSpPr>
          <p:nvPr>
            <p:ph type="sldNum" sz="quarter" idx="12"/>
          </p:nvPr>
        </p:nvSpPr>
        <p:spPr/>
        <p:txBody>
          <a:bodyPr/>
          <a:lstStyle/>
          <a:p>
            <a:fld id="{9155582F-4C7A-41C7-B992-AD0C76DBDBCD}" type="slidenum">
              <a:rPr lang="en-GB" smtClean="0"/>
              <a:t>9</a:t>
            </a:fld>
            <a:endParaRPr lang="en-GB"/>
          </a:p>
        </p:txBody>
      </p:sp>
      <p:sp>
        <p:nvSpPr>
          <p:cNvPr id="6" name="Footer Placeholder 3"/>
          <p:cNvSpPr txBox="1">
            <a:spLocks/>
          </p:cNvSpPr>
          <p:nvPr/>
        </p:nvSpPr>
        <p:spPr>
          <a:xfrm>
            <a:off x="200568" y="6159500"/>
            <a:ext cx="2367281" cy="4876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err="1" smtClean="0">
                <a:solidFill>
                  <a:schemeClr val="tx1"/>
                </a:solidFill>
              </a:rPr>
              <a:t>J.Byrne</a:t>
            </a:r>
            <a:r>
              <a:rPr lang="en-GB" sz="2400" dirty="0" smtClean="0">
                <a:solidFill>
                  <a:schemeClr val="tx1"/>
                </a:solidFill>
              </a:rPr>
              <a:t> 2016</a:t>
            </a:r>
            <a:endParaRPr lang="en-GB" sz="2400" dirty="0">
              <a:solidFill>
                <a:schemeClr val="tx1"/>
              </a:solidFill>
            </a:endParaRPr>
          </a:p>
        </p:txBody>
      </p:sp>
    </p:spTree>
    <p:extLst>
      <p:ext uri="{BB962C8B-B14F-4D97-AF65-F5344CB8AC3E}">
        <p14:creationId xmlns:p14="http://schemas.microsoft.com/office/powerpoint/2010/main" val="3988524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1506">
                                            <p:txEl>
                                              <p:pRg st="0" end="0"/>
                                            </p:txEl>
                                          </p:spTgt>
                                        </p:tgtEl>
                                        <p:attrNameLst>
                                          <p:attrName>style.visibility</p:attrName>
                                        </p:attrNameLst>
                                      </p:cBhvr>
                                      <p:to>
                                        <p:strVal val="visible"/>
                                      </p:to>
                                    </p:set>
                                    <p:anim calcmode="lin" valueType="num">
                                      <p:cBhvr>
                                        <p:cTn id="13" dur="500" fill="hold"/>
                                        <p:tgtEl>
                                          <p:spTgt spid="2150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150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1506">
                                            <p:txEl>
                                              <p:pRg st="1" end="1"/>
                                            </p:txEl>
                                          </p:spTgt>
                                        </p:tgtEl>
                                        <p:attrNameLst>
                                          <p:attrName>style.visibility</p:attrName>
                                        </p:attrNameLst>
                                      </p:cBhvr>
                                      <p:to>
                                        <p:strVal val="visible"/>
                                      </p:to>
                                    </p:set>
                                    <p:anim calcmode="lin" valueType="num">
                                      <p:cBhvr>
                                        <p:cTn id="19" dur="500" fill="hold"/>
                                        <p:tgtEl>
                                          <p:spTgt spid="21506">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150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1506">
                                            <p:txEl>
                                              <p:pRg st="2" end="2"/>
                                            </p:txEl>
                                          </p:spTgt>
                                        </p:tgtEl>
                                        <p:attrNameLst>
                                          <p:attrName>style.visibility</p:attrName>
                                        </p:attrNameLst>
                                      </p:cBhvr>
                                      <p:to>
                                        <p:strVal val="visible"/>
                                      </p:to>
                                    </p:set>
                                    <p:anim calcmode="lin" valueType="num">
                                      <p:cBhvr>
                                        <p:cTn id="25" dur="500" fill="hold"/>
                                        <p:tgtEl>
                                          <p:spTgt spid="21506">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2150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87</TotalTime>
  <Words>715</Words>
  <Application>Microsoft Office PowerPoint</Application>
  <PresentationFormat>Custom</PresentationFormat>
  <Paragraphs>91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Adjacency</vt:lpstr>
      <vt:lpstr>PowerPoint Presentation</vt:lpstr>
      <vt:lpstr>Q 1.</vt:lpstr>
      <vt:lpstr>Q 2. </vt:lpstr>
      <vt:lpstr>Q 3. </vt:lpstr>
      <vt:lpstr>Q 4. </vt:lpstr>
      <vt:lpstr>Q 5. </vt:lpstr>
      <vt:lpstr>Q 6. </vt:lpstr>
      <vt:lpstr>Q 7. </vt:lpstr>
      <vt:lpstr>Q 8. </vt:lpstr>
      <vt:lpstr>Q 9. </vt:lpstr>
      <vt:lpstr>Q 9. </vt:lpstr>
      <vt:lpstr>Q 10. </vt:lpstr>
      <vt:lpstr>Q 10. </vt:lpstr>
    </vt:vector>
  </TitlesOfParts>
  <Company>Dublin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Byrne</dc:creator>
  <cp:lastModifiedBy>jennifer.byrne@dit.ie</cp:lastModifiedBy>
  <cp:revision>11</cp:revision>
  <dcterms:created xsi:type="dcterms:W3CDTF">2016-10-10T10:09:42Z</dcterms:created>
  <dcterms:modified xsi:type="dcterms:W3CDTF">2016-11-05T14:05:30Z</dcterms:modified>
</cp:coreProperties>
</file>