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69" r:id="rId5"/>
    <p:sldId id="259" r:id="rId6"/>
    <p:sldId id="271" r:id="rId7"/>
    <p:sldId id="260" r:id="rId8"/>
    <p:sldId id="261" r:id="rId9"/>
    <p:sldId id="262" r:id="rId10"/>
    <p:sldId id="263" r:id="rId11"/>
    <p:sldId id="264" r:id="rId12"/>
    <p:sldId id="268" r:id="rId13"/>
    <p:sldId id="272" r:id="rId14"/>
    <p:sldId id="266" r:id="rId15"/>
    <p:sldId id="267" r:id="rId16"/>
  </p:sldIdLst>
  <p:sldSz cx="6858000" cy="9144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708" y="-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7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7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619"/>
            <a:ext cx="2945659" cy="497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9619"/>
            <a:ext cx="2945659" cy="497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226FB8-DBA7-4E61-9340-92EB388DDE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967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6CE295-44D5-44FA-8A2B-2BBB0357AB2B}" type="datetimeFigureOut">
              <a:rPr lang="en-IE" smtClean="0"/>
              <a:pPr/>
              <a:t>05/11/2016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BDF9E-343F-42C7-8680-85015E37C41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82168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9119FF-BAC2-46A9-A025-E2219BF7E4C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B1349A3-DD3D-48DA-B22D-FB29F937B67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D73817-7732-42C9-A1CF-0DDB2B1B23A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1BAB2C-A6FB-4246-B6B9-2F4CE2DF161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9BEAF38-BE7C-4068-B948-800A834399C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592A95-6A5B-4670-907F-7D2738FF3FF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7E1922-C684-49CA-8982-C157B37D11B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27BED0-132E-48D1-A2F4-66FFF2D2E8E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C401C4B-F167-42D6-8B77-64E28940044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5E5FA5C-DF10-42EE-A6C9-AF8A6DB70B7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2FBE93B1-1229-4D1D-BDA8-7B48E692970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build="p"/>
    </p:bld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jpennyltd.co.uk/shopping/pgm-more_information.php?id=21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odfinishingenterprises.com/dyes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pennyltd.co.uk/shopping/pgm-more_information.php?id=26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980728" y="2051720"/>
            <a:ext cx="5112567" cy="47525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E" sz="3600" i="1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Surface</a:t>
            </a:r>
          </a:p>
          <a:p>
            <a:pPr algn="ctr"/>
            <a:r>
              <a:rPr lang="en-IE" sz="3600" i="1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Finishes</a:t>
            </a:r>
          </a:p>
          <a:p>
            <a:pPr algn="ctr"/>
            <a:r>
              <a:rPr lang="en-IE" sz="3600" i="1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On Wood</a:t>
            </a:r>
            <a:endParaRPr lang="en-IE" sz="3600" i="1" kern="10" dirty="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 Black"/>
            </a:endParaRPr>
          </a:p>
          <a:p>
            <a:pPr algn="ctr"/>
            <a:endParaRPr lang="en-IE" sz="3600" i="1" kern="10" dirty="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993366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 Black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9119FF-BAC2-46A9-A025-E2219BF7E4C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/>
          <a:lstStyle/>
          <a:p>
            <a:r>
              <a:rPr lang="en-IE" sz="2400" dirty="0" smtClean="0">
                <a:solidFill>
                  <a:srgbClr val="0070C0"/>
                </a:solidFill>
              </a:rPr>
              <a:t>French Polish</a:t>
            </a:r>
          </a:p>
          <a:p>
            <a:endParaRPr lang="en-IE" sz="2400" dirty="0" smtClean="0">
              <a:solidFill>
                <a:srgbClr val="00B0F0"/>
              </a:solidFill>
            </a:endParaRPr>
          </a:p>
          <a:p>
            <a:r>
              <a:rPr lang="en-IE" sz="2400" dirty="0" smtClean="0"/>
              <a:t>Made from pure shellac and methylated spirit</a:t>
            </a:r>
          </a:p>
          <a:p>
            <a:r>
              <a:rPr lang="en-IE" sz="2400" dirty="0" smtClean="0"/>
              <a:t>Can produce a good finish on furniture.</a:t>
            </a:r>
          </a:p>
          <a:p>
            <a:r>
              <a:rPr lang="en-IE" sz="2400" dirty="0" smtClean="0"/>
              <a:t>A high gloss can be achieved by applying numerous thin coats </a:t>
            </a:r>
          </a:p>
          <a:p>
            <a:r>
              <a:rPr lang="en-IE" sz="2400" dirty="0" smtClean="0"/>
              <a:t>In addition to standard French Polish, other options are available</a:t>
            </a:r>
          </a:p>
          <a:p>
            <a:pPr lvl="0"/>
            <a:r>
              <a:rPr lang="en-IE" sz="2400" dirty="0" smtClean="0">
                <a:solidFill>
                  <a:srgbClr val="6600FF"/>
                </a:solidFill>
              </a:rPr>
              <a:t>White Polish </a:t>
            </a:r>
            <a:r>
              <a:rPr lang="en-IE" sz="2400" dirty="0" smtClean="0"/>
              <a:t>made from bleached white shellac.</a:t>
            </a:r>
          </a:p>
          <a:p>
            <a:pPr lvl="0"/>
            <a:r>
              <a:rPr lang="en-IE" sz="2400" dirty="0" smtClean="0">
                <a:solidFill>
                  <a:srgbClr val="6600FF"/>
                </a:solidFill>
              </a:rPr>
              <a:t>Button Polish</a:t>
            </a:r>
            <a:r>
              <a:rPr lang="en-IE" sz="2400" dirty="0" smtClean="0"/>
              <a:t> made with button shellac, producing a more orange colour. </a:t>
            </a:r>
          </a:p>
          <a:p>
            <a:pPr lvl="0"/>
            <a:r>
              <a:rPr lang="en-IE" sz="2400" dirty="0" smtClean="0">
                <a:solidFill>
                  <a:srgbClr val="6600FF"/>
                </a:solidFill>
              </a:rPr>
              <a:t>Ebony Polish</a:t>
            </a:r>
            <a:r>
              <a:rPr lang="en-IE" sz="2400" dirty="0" smtClean="0"/>
              <a:t>, gives a jet-black finish when applied. </a:t>
            </a:r>
          </a:p>
          <a:p>
            <a:pPr lvl="0"/>
            <a:r>
              <a:rPr lang="en-IE" sz="2400" dirty="0" smtClean="0">
                <a:solidFill>
                  <a:srgbClr val="6600FF"/>
                </a:solidFill>
              </a:rPr>
              <a:t>Garnet Polish</a:t>
            </a:r>
            <a:r>
              <a:rPr lang="en-IE" sz="2400" dirty="0" smtClean="0"/>
              <a:t> gives an attractive deep rich brown cast to wood. </a:t>
            </a:r>
          </a:p>
          <a:p>
            <a:r>
              <a:rPr lang="en-IE" sz="2400" dirty="0" smtClean="0"/>
              <a:t>Applied in numerous coats using a fad and sanding in between coats.</a:t>
            </a:r>
          </a:p>
          <a:p>
            <a:r>
              <a:rPr lang="en-IE" sz="2400" dirty="0" smtClean="0"/>
              <a:t>Used for repairing antiques.</a:t>
            </a:r>
          </a:p>
          <a:p>
            <a:pPr>
              <a:buNone/>
            </a:pPr>
            <a:endParaRPr lang="en-IE" sz="2400" dirty="0" smtClean="0"/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/>
          <a:lstStyle/>
          <a:p>
            <a:r>
              <a:rPr lang="en-IE" sz="2400" dirty="0" smtClean="0">
                <a:solidFill>
                  <a:srgbClr val="0070C0"/>
                </a:solidFill>
              </a:rPr>
              <a:t>Wax Polish</a:t>
            </a:r>
            <a:endParaRPr lang="en-IE" sz="2400" dirty="0" smtClean="0"/>
          </a:p>
          <a:p>
            <a:r>
              <a:rPr lang="en-IE" sz="2400" dirty="0" smtClean="0"/>
              <a:t>A good quality wax polish with added beeswax will gently lift and remove grime.</a:t>
            </a:r>
          </a:p>
          <a:p>
            <a:r>
              <a:rPr lang="en-IE" sz="2400" dirty="0" smtClean="0"/>
              <a:t>Wax </a:t>
            </a:r>
            <a:r>
              <a:rPr lang="en-IE" sz="2400" dirty="0" smtClean="0"/>
              <a:t>gives </a:t>
            </a:r>
            <a:r>
              <a:rPr lang="en-IE" sz="2400" dirty="0" smtClean="0"/>
              <a:t>a </a:t>
            </a:r>
            <a:r>
              <a:rPr lang="en-IE" sz="2400" dirty="0" smtClean="0"/>
              <a:t>hard protective coating with a natural sheen. </a:t>
            </a:r>
          </a:p>
          <a:p>
            <a:r>
              <a:rPr lang="en-IE" sz="2400" dirty="0" smtClean="0"/>
              <a:t>Traditional wax has no added oils, colour or perfume.</a:t>
            </a:r>
          </a:p>
          <a:p>
            <a:r>
              <a:rPr lang="en-IE" sz="2400" dirty="0" smtClean="0"/>
              <a:t>Wax Polishes are available in a number of forms including liquid, paste, a special brushing wax, coloured waxes and staining waxes.</a:t>
            </a:r>
          </a:p>
          <a:p>
            <a:pPr>
              <a:buNone/>
            </a:pPr>
            <a:endParaRPr lang="en-IE" sz="2400" dirty="0" smtClean="0"/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/>
          <a:lstStyle/>
          <a:p>
            <a:pPr algn="ctr">
              <a:buNone/>
            </a:pPr>
            <a:r>
              <a:rPr lang="en-GB" sz="4400" dirty="0" smtClean="0">
                <a:solidFill>
                  <a:srgbClr val="FF0000"/>
                </a:solidFill>
              </a:rPr>
              <a:t>Lacquer</a:t>
            </a:r>
            <a:endParaRPr lang="en-IE" sz="2400" dirty="0" smtClean="0"/>
          </a:p>
          <a:p>
            <a:r>
              <a:rPr lang="en-IE" sz="2400" dirty="0" smtClean="0"/>
              <a:t>Four basic types</a:t>
            </a:r>
          </a:p>
          <a:p>
            <a:r>
              <a:rPr lang="en-IE" sz="2400" dirty="0" smtClean="0"/>
              <a:t>Nitrocellulose</a:t>
            </a:r>
          </a:p>
          <a:p>
            <a:r>
              <a:rPr lang="en-IE" sz="2400" dirty="0" smtClean="0"/>
              <a:t>Polyurethane</a:t>
            </a:r>
          </a:p>
          <a:p>
            <a:r>
              <a:rPr lang="en-IE" sz="2400" dirty="0" smtClean="0"/>
              <a:t>Acid- Catalyzed</a:t>
            </a:r>
          </a:p>
          <a:p>
            <a:r>
              <a:rPr lang="en-IE" sz="2400" dirty="0" smtClean="0"/>
              <a:t>Polyester</a:t>
            </a:r>
          </a:p>
          <a:p>
            <a:endParaRPr lang="en-IE" sz="2400" dirty="0" smtClean="0"/>
          </a:p>
          <a:p>
            <a:r>
              <a:rPr lang="en-IE" sz="2400" dirty="0" smtClean="0"/>
              <a:t>Lacquers  and paints give a harder and more  resistant finish than French polish, Wax or oils.</a:t>
            </a:r>
          </a:p>
          <a:p>
            <a:r>
              <a:rPr lang="en-IE" sz="2400" dirty="0" smtClean="0"/>
              <a:t>They are generally applied by brush or spray gun.</a:t>
            </a:r>
          </a:p>
          <a:p>
            <a:r>
              <a:rPr lang="en-IE" sz="2400" dirty="0" smtClean="0"/>
              <a:t>Available in gloss, satin and matt finishes.</a:t>
            </a:r>
          </a:p>
          <a:p>
            <a:endParaRPr lang="en-IE" sz="2400" dirty="0" smtClean="0"/>
          </a:p>
          <a:p>
            <a:endParaRPr lang="en-IE" sz="2400" dirty="0" smtClean="0"/>
          </a:p>
          <a:p>
            <a:pPr>
              <a:buNone/>
            </a:pPr>
            <a:endParaRPr lang="en-IE" sz="2400" dirty="0" smtClean="0"/>
          </a:p>
          <a:p>
            <a:pPr>
              <a:buNone/>
            </a:pPr>
            <a:endParaRPr lang="en-IE" sz="2400" dirty="0" smtClean="0"/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309320" y="8407400"/>
            <a:ext cx="493816" cy="635000"/>
          </a:xfrm>
        </p:spPr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 smtClean="0"/>
              <a:t>J.Byrne</a:t>
            </a:r>
            <a:r>
              <a:rPr lang="en-GB" dirty="0" smtClean="0"/>
              <a:t> 2014</a:t>
            </a:r>
            <a:endParaRPr lang="en-GB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Lacquer Health &amp; Safety</a:t>
            </a:r>
            <a:r>
              <a:rPr lang="en-IE" sz="2000" dirty="0"/>
              <a:t/>
            </a:r>
            <a:br>
              <a:rPr lang="en-IE" sz="2000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688" y="1930400"/>
            <a:ext cx="6079578" cy="6400800"/>
          </a:xfrm>
        </p:spPr>
        <p:txBody>
          <a:bodyPr/>
          <a:lstStyle/>
          <a:p>
            <a:r>
              <a:rPr lang="en-IE" sz="2400" dirty="0"/>
              <a:t>Some lacquers are toxic and inflammable so safety precautions should be taken.</a:t>
            </a:r>
          </a:p>
          <a:p>
            <a:r>
              <a:rPr lang="en-GB" altLang="en-US" sz="2400" dirty="0" smtClean="0"/>
              <a:t>Wear </a:t>
            </a:r>
            <a:r>
              <a:rPr lang="en-GB" altLang="en-US" sz="2400" dirty="0"/>
              <a:t>proper </a:t>
            </a:r>
            <a:r>
              <a:rPr lang="en-IE" altLang="en-US" sz="2400" dirty="0"/>
              <a:t>respiratory mask to protect your eyes, nose and mouth.</a:t>
            </a:r>
            <a:r>
              <a:rPr lang="en-GB" altLang="en-US" sz="2400" dirty="0"/>
              <a:t> </a:t>
            </a:r>
          </a:p>
          <a:p>
            <a:r>
              <a:rPr lang="en-GB" altLang="en-US" sz="2400" dirty="0"/>
              <a:t>Spray </a:t>
            </a:r>
            <a:r>
              <a:rPr lang="en-IE" altLang="en-US" sz="2400" dirty="0"/>
              <a:t>in a well ventilated room.</a:t>
            </a:r>
            <a:r>
              <a:rPr lang="en-GB" altLang="en-US" sz="2400" dirty="0"/>
              <a:t> </a:t>
            </a:r>
          </a:p>
          <a:p>
            <a:r>
              <a:rPr lang="en-GB" altLang="en-US" sz="2400" dirty="0"/>
              <a:t>Always </a:t>
            </a:r>
            <a:r>
              <a:rPr lang="en-IE" altLang="en-US" sz="2400" dirty="0"/>
              <a:t>check pressure valves and clocks when you first turn on the compressor</a:t>
            </a:r>
            <a:r>
              <a:rPr lang="en-IE" altLang="en-US" sz="2400" dirty="0" smtClean="0"/>
              <a:t>.</a:t>
            </a:r>
          </a:p>
          <a:p>
            <a:r>
              <a:rPr lang="en-IE" sz="2400" dirty="0"/>
              <a:t>Water based lacquers are now widely available and the offer the same properties but without the toxins.</a:t>
            </a:r>
          </a:p>
          <a:p>
            <a:endParaRPr lang="en-GB" altLang="en-US" sz="2400" dirty="0"/>
          </a:p>
          <a:p>
            <a:endParaRPr lang="en-IE" sz="2400" dirty="0"/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09686"/>
      </p:ext>
    </p:extLst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/>
          <a:lstStyle/>
          <a:p>
            <a:r>
              <a:rPr lang="en-IE" sz="2400" dirty="0" smtClean="0">
                <a:solidFill>
                  <a:srgbClr val="0070C0"/>
                </a:solidFill>
              </a:rPr>
              <a:t>Nitrocellulose</a:t>
            </a:r>
          </a:p>
          <a:p>
            <a:r>
              <a:rPr lang="en-IE" sz="2400" dirty="0" smtClean="0"/>
              <a:t>Cheap </a:t>
            </a:r>
          </a:p>
          <a:p>
            <a:r>
              <a:rPr lang="en-IE" sz="2400" dirty="0" smtClean="0"/>
              <a:t>Quick drying</a:t>
            </a:r>
          </a:p>
          <a:p>
            <a:r>
              <a:rPr lang="en-IE" sz="2400" dirty="0" smtClean="0"/>
              <a:t>Produces a hard heat and moisture proof </a:t>
            </a:r>
          </a:p>
          <a:p>
            <a:r>
              <a:rPr lang="en-IE" sz="2400" dirty="0" smtClean="0"/>
              <a:t>Used on kitchen doors, cabinets, chairs and other furniture.</a:t>
            </a:r>
          </a:p>
          <a:p>
            <a:endParaRPr lang="en-IE" sz="2400" dirty="0" smtClean="0"/>
          </a:p>
          <a:p>
            <a:r>
              <a:rPr lang="en-IE" sz="2400" dirty="0" smtClean="0">
                <a:solidFill>
                  <a:srgbClr val="0070C0"/>
                </a:solidFill>
              </a:rPr>
              <a:t>Polyurethane</a:t>
            </a:r>
          </a:p>
          <a:p>
            <a:r>
              <a:rPr lang="en-IE" sz="2400" dirty="0" smtClean="0"/>
              <a:t>Expensive.</a:t>
            </a:r>
          </a:p>
          <a:p>
            <a:r>
              <a:rPr lang="en-IE" sz="2400" dirty="0" smtClean="0"/>
              <a:t>Excellent hard surface. </a:t>
            </a:r>
          </a:p>
          <a:p>
            <a:r>
              <a:rPr lang="en-IE" sz="2400" dirty="0" smtClean="0"/>
              <a:t>Good heat, moisture and wear resistant properties.</a:t>
            </a:r>
          </a:p>
          <a:p>
            <a:r>
              <a:rPr lang="en-IE" sz="2400" dirty="0" smtClean="0"/>
              <a:t>As  water based product often used as a floor sealer, leaves no brush marks, excellent resistance to wear and tear.  </a:t>
            </a:r>
          </a:p>
          <a:p>
            <a:endParaRPr lang="en-IE" sz="2400" dirty="0" smtClean="0"/>
          </a:p>
          <a:p>
            <a:endParaRPr lang="en-IE" sz="2400" dirty="0" smtClean="0"/>
          </a:p>
          <a:p>
            <a:pPr>
              <a:buNone/>
            </a:pPr>
            <a:endParaRPr lang="en-IE" sz="2400" dirty="0" smtClean="0"/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/>
          <a:lstStyle/>
          <a:p>
            <a:r>
              <a:rPr lang="en-IE" sz="2400" dirty="0" smtClean="0">
                <a:solidFill>
                  <a:srgbClr val="0070C0"/>
                </a:solidFill>
              </a:rPr>
              <a:t>Acid-catalyzed (AC lacquers)</a:t>
            </a:r>
          </a:p>
          <a:p>
            <a:r>
              <a:rPr lang="en-IE" sz="2400" dirty="0" smtClean="0"/>
              <a:t>Expensive.</a:t>
            </a:r>
          </a:p>
          <a:p>
            <a:r>
              <a:rPr lang="en-IE" sz="2400" dirty="0" smtClean="0"/>
              <a:t>Produces a very durable heat and moisture proof surface.</a:t>
            </a:r>
          </a:p>
          <a:p>
            <a:r>
              <a:rPr lang="en-IE" sz="2400" dirty="0" smtClean="0"/>
              <a:t>Layers set by polymerization.</a:t>
            </a:r>
          </a:p>
          <a:p>
            <a:r>
              <a:rPr lang="en-IE" sz="2400" dirty="0" smtClean="0"/>
              <a:t>Repairs to this surface are not easy to do. </a:t>
            </a:r>
          </a:p>
          <a:p>
            <a:r>
              <a:rPr lang="en-IE" sz="2400" dirty="0" smtClean="0"/>
              <a:t>Tough finish used on furniture, kitchen doors etc.</a:t>
            </a:r>
          </a:p>
          <a:p>
            <a:endParaRPr lang="en-IE" sz="2400" dirty="0" smtClean="0"/>
          </a:p>
          <a:p>
            <a:r>
              <a:rPr lang="en-IE" sz="2400" dirty="0" smtClean="0">
                <a:solidFill>
                  <a:srgbClr val="0070C0"/>
                </a:solidFill>
              </a:rPr>
              <a:t>Polyester</a:t>
            </a:r>
          </a:p>
          <a:p>
            <a:r>
              <a:rPr lang="en-IE" sz="2400" dirty="0" smtClean="0"/>
              <a:t>Expensive.</a:t>
            </a:r>
          </a:p>
          <a:p>
            <a:r>
              <a:rPr lang="en-IE" sz="2400" dirty="0" smtClean="0"/>
              <a:t>Hardest and most durable of all the lacquers </a:t>
            </a:r>
          </a:p>
          <a:p>
            <a:r>
              <a:rPr lang="en-IE" sz="2400" dirty="0" smtClean="0"/>
              <a:t>It dries fast so can only be applied with spray gun.</a:t>
            </a:r>
          </a:p>
          <a:p>
            <a:r>
              <a:rPr lang="en-IE" sz="2400" dirty="0" smtClean="0"/>
              <a:t>One coat is sufficient.</a:t>
            </a:r>
          </a:p>
          <a:p>
            <a:r>
              <a:rPr lang="en-IE" sz="2400" dirty="0" smtClean="0"/>
              <a:t>High gloss finish cannot be repaired if scratched. Item will have to be stripped and refinished.</a:t>
            </a:r>
          </a:p>
          <a:p>
            <a:endParaRPr lang="en-IE" sz="2400" dirty="0" smtClean="0"/>
          </a:p>
          <a:p>
            <a:endParaRPr lang="en-IE" sz="2400" dirty="0" smtClean="0"/>
          </a:p>
          <a:p>
            <a:pPr>
              <a:buNone/>
            </a:pPr>
            <a:endParaRPr lang="en-IE" sz="2400" dirty="0" smtClean="0"/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309320" y="8407400"/>
            <a:ext cx="493816" cy="635000"/>
          </a:xfrm>
        </p:spPr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rgbClr val="FF0000"/>
                </a:solidFill>
              </a:rPr>
              <a:t>Timber Preparation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04664" y="1930400"/>
            <a:ext cx="6120680" cy="6400800"/>
          </a:xfrm>
        </p:spPr>
        <p:txBody>
          <a:bodyPr/>
          <a:lstStyle/>
          <a:p>
            <a:r>
              <a:rPr lang="en-IE" sz="2400" dirty="0" smtClean="0"/>
              <a:t>A good surface preparation is essential to achieving a good finish.</a:t>
            </a:r>
          </a:p>
          <a:p>
            <a:endParaRPr lang="en-IE" sz="2400" dirty="0" smtClean="0"/>
          </a:p>
          <a:p>
            <a:r>
              <a:rPr lang="en-IE" sz="2400" dirty="0" smtClean="0"/>
              <a:t>Dents, scratches and blemishes in the surface will be enhanced, </a:t>
            </a:r>
            <a:r>
              <a:rPr lang="en-IE" sz="2400" b="1" dirty="0" smtClean="0"/>
              <a:t>not hidden</a:t>
            </a:r>
            <a:r>
              <a:rPr lang="en-IE" sz="2400" dirty="0" smtClean="0"/>
              <a:t>, so very careful preparation is needed.</a:t>
            </a:r>
          </a:p>
          <a:p>
            <a:endParaRPr lang="en-IE" sz="2400" dirty="0" smtClean="0"/>
          </a:p>
          <a:p>
            <a:r>
              <a:rPr lang="en-IE" sz="2400" dirty="0" smtClean="0"/>
              <a:t>Surplus glue can also show up badly especially on stained work as “orange peel”.</a:t>
            </a:r>
          </a:p>
          <a:p>
            <a:endParaRPr lang="en-IE" sz="2400" dirty="0" smtClean="0"/>
          </a:p>
          <a:p>
            <a:pPr eaLnBrk="1" hangingPunct="1"/>
            <a:endParaRPr lang="en-GB" sz="2400" dirty="0" smtClean="0">
              <a:solidFill>
                <a:srgbClr val="66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4"/>
            <a:ext cx="6172200" cy="1108943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FF0000"/>
                </a:solidFill>
              </a:rPr>
              <a:t>Wood Stains &amp; Finishes</a:t>
            </a:r>
            <a:endParaRPr lang="en-GB" dirty="0" smtClean="0">
              <a:solidFill>
                <a:srgbClr val="993366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1547664"/>
            <a:ext cx="6172200" cy="7272808"/>
          </a:xfrm>
        </p:spPr>
        <p:txBody>
          <a:bodyPr/>
          <a:lstStyle/>
          <a:p>
            <a:r>
              <a:rPr lang="en-IE" sz="2400" dirty="0" smtClean="0"/>
              <a:t>Stains are available in:</a:t>
            </a:r>
          </a:p>
          <a:p>
            <a:r>
              <a:rPr lang="en-IE" sz="2400" dirty="0" smtClean="0"/>
              <a:t>Water based stains.</a:t>
            </a:r>
          </a:p>
          <a:p>
            <a:r>
              <a:rPr lang="en-IE" sz="2400" dirty="0" smtClean="0"/>
              <a:t>Chemical stains.</a:t>
            </a:r>
          </a:p>
          <a:p>
            <a:r>
              <a:rPr lang="en-IE" sz="2400" dirty="0" smtClean="0"/>
              <a:t>Spirit based stains. </a:t>
            </a:r>
          </a:p>
          <a:p>
            <a:r>
              <a:rPr lang="en-IE" sz="2400" dirty="0" smtClean="0"/>
              <a:t>Oil based stains.</a:t>
            </a:r>
          </a:p>
          <a:p>
            <a:r>
              <a:rPr lang="en-IE" sz="2400" dirty="0" smtClean="0"/>
              <a:t>Solvent based stains.</a:t>
            </a:r>
          </a:p>
          <a:p>
            <a:endParaRPr lang="en-IE" sz="2400" dirty="0" smtClean="0"/>
          </a:p>
          <a:p>
            <a:r>
              <a:rPr lang="en-IE" sz="2400" dirty="0" smtClean="0">
                <a:solidFill>
                  <a:srgbClr val="0070C0"/>
                </a:solidFill>
              </a:rPr>
              <a:t>Water Based</a:t>
            </a:r>
          </a:p>
          <a:p>
            <a:r>
              <a:rPr lang="en-IE" sz="2400" dirty="0" smtClean="0"/>
              <a:t>Water tends to raise the grain so its best to pre-treat area by damping the surface and sanding when dry before applying a water-based stain or finish.</a:t>
            </a:r>
          </a:p>
          <a:p>
            <a:r>
              <a:rPr lang="en-IE" sz="2400" dirty="0" smtClean="0"/>
              <a:t>Dry pigments that are mixed with water.</a:t>
            </a:r>
          </a:p>
          <a:p>
            <a:r>
              <a:rPr lang="en-IE" sz="2400" dirty="0" smtClean="0"/>
              <a:t>Wide range of shades.</a:t>
            </a:r>
          </a:p>
          <a:p>
            <a:r>
              <a:rPr lang="en-IE" sz="2400" dirty="0" smtClean="0"/>
              <a:t>Easy to use and resistant to fading.</a:t>
            </a:r>
          </a:p>
          <a:p>
            <a:r>
              <a:rPr lang="en-IE" sz="2400" dirty="0" smtClean="0"/>
              <a:t>Very cheap to buy.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>
            <a:normAutofit/>
          </a:bodyPr>
          <a:lstStyle/>
          <a:p>
            <a:r>
              <a:rPr lang="en-IE" sz="2400" dirty="0" smtClean="0">
                <a:solidFill>
                  <a:srgbClr val="0070C0"/>
                </a:solidFill>
              </a:rPr>
              <a:t>Chemical Stains</a:t>
            </a:r>
          </a:p>
          <a:p>
            <a:r>
              <a:rPr lang="en-IE" sz="2400" dirty="0" smtClean="0"/>
              <a:t>Chemicals that react to the tannic acid in timber to change the colour of the wood.</a:t>
            </a:r>
          </a:p>
          <a:p>
            <a:r>
              <a:rPr lang="en-IE" sz="2400" dirty="0" smtClean="0"/>
              <a:t>Bichromate of potash. Use this chemical with caution as it is poisonous.</a:t>
            </a:r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pPr>
              <a:buNone/>
            </a:pPr>
            <a:endParaRPr lang="en-IE" sz="2400" dirty="0" smtClean="0"/>
          </a:p>
          <a:p>
            <a:r>
              <a:rPr lang="en-IE" sz="2400" dirty="0" smtClean="0"/>
              <a:t>Click link to bring you to webpage where data sheets can be obtained.</a:t>
            </a:r>
          </a:p>
          <a:p>
            <a:r>
              <a:rPr lang="en-IE" sz="2400" dirty="0" smtClean="0">
                <a:hlinkClick r:id="rId2"/>
              </a:rPr>
              <a:t>http://www.jpennyltd.co.uk/shopping/pgm-more_information.php?id=219</a:t>
            </a:r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6792" y="2640450"/>
            <a:ext cx="3312368" cy="196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84784" y="6571015"/>
            <a:ext cx="3672408" cy="2249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9710" y="539552"/>
            <a:ext cx="326165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25152" y="467544"/>
            <a:ext cx="6172200" cy="8352928"/>
          </a:xfrm>
        </p:spPr>
        <p:txBody>
          <a:bodyPr>
            <a:normAutofit fontScale="92500" lnSpcReduction="10000"/>
          </a:bodyPr>
          <a:lstStyle/>
          <a:p>
            <a:r>
              <a:rPr lang="en-IE" sz="2400" dirty="0" smtClean="0">
                <a:solidFill>
                  <a:srgbClr val="0070C0"/>
                </a:solidFill>
              </a:rPr>
              <a:t>Chemical Stains</a:t>
            </a:r>
          </a:p>
          <a:p>
            <a:r>
              <a:rPr lang="en-IE" sz="2400" dirty="0" smtClean="0"/>
              <a:t>Copper sulphate is also 			        known as Blue Vitriol. 			     Dissolve 2 ounces in a			 pint of water and use			  this as a stock solution.    			 Use with caution as it is very poisonous.</a:t>
            </a:r>
          </a:p>
          <a:p>
            <a:endParaRPr lang="en-IE" sz="2400" dirty="0" smtClean="0"/>
          </a:p>
          <a:p>
            <a:r>
              <a:rPr lang="en-IE" sz="2400" dirty="0" smtClean="0"/>
              <a:t>Ammonia.  (extremely dangerous) </a:t>
            </a:r>
          </a:p>
          <a:p>
            <a:r>
              <a:rPr lang="en-IE" sz="2400" dirty="0" smtClean="0"/>
              <a:t>Ammonia fumes react chemically with tannins in the wood causing it to permanently change colour.  The technique was popularized by Gustav </a:t>
            </a:r>
            <a:r>
              <a:rPr lang="en-IE" sz="2400" dirty="0" err="1" smtClean="0"/>
              <a:t>Stickley</a:t>
            </a:r>
            <a:r>
              <a:rPr lang="en-IE" sz="2400" dirty="0" smtClean="0"/>
              <a:t> and other Arts and Crafts furniture makers of his era.</a:t>
            </a:r>
            <a:br>
              <a:rPr lang="en-IE" sz="2400" dirty="0" smtClean="0"/>
            </a:br>
            <a:r>
              <a:rPr lang="en-IE" sz="2400" dirty="0" smtClean="0"/>
              <a:t>See  3</a:t>
            </a:r>
            <a:r>
              <a:rPr lang="en-IE" sz="2400" baseline="30000" dirty="0" smtClean="0"/>
              <a:t>Rd</a:t>
            </a:r>
            <a:r>
              <a:rPr lang="en-IE" sz="2400" dirty="0" smtClean="0"/>
              <a:t>  year Website for more info. </a:t>
            </a:r>
          </a:p>
          <a:p>
            <a:endParaRPr lang="en-IE" sz="2400" dirty="0" smtClean="0"/>
          </a:p>
          <a:p>
            <a:r>
              <a:rPr lang="en-IE" sz="2400" dirty="0" smtClean="0"/>
              <a:t>You cannot foresee what effect these chemical stains will have on the timber so its best to try them out on a sample first.</a:t>
            </a:r>
          </a:p>
          <a:p>
            <a:r>
              <a:rPr lang="en-IE" sz="2400" dirty="0" smtClean="0"/>
              <a:t>For more information on chemicals visit the site below. </a:t>
            </a:r>
          </a:p>
          <a:p>
            <a:r>
              <a:rPr lang="en-IE" sz="2400" dirty="0" smtClean="0">
                <a:hlinkClick r:id="rId3"/>
              </a:rPr>
              <a:t>http://www.woodfinishingenterprises.com/dyes.html</a:t>
            </a:r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/>
          <a:lstStyle/>
          <a:p>
            <a:r>
              <a:rPr lang="en-IE" sz="2400" dirty="0" smtClean="0">
                <a:solidFill>
                  <a:srgbClr val="0070C0"/>
                </a:solidFill>
              </a:rPr>
              <a:t>Spirit based </a:t>
            </a:r>
          </a:p>
          <a:p>
            <a:r>
              <a:rPr lang="en-IE" sz="2400" dirty="0" smtClean="0"/>
              <a:t>Dry pigment powder dissolved in methylated spirit and then add French polish.</a:t>
            </a:r>
          </a:p>
          <a:p>
            <a:r>
              <a:rPr lang="en-IE" sz="2400" dirty="0" smtClean="0"/>
              <a:t>The polish acts as a binder otherwise the meths.  will evaporate leaving behind the pigment.</a:t>
            </a:r>
          </a:p>
          <a:p>
            <a:r>
              <a:rPr lang="en-IE" sz="2400" dirty="0" smtClean="0"/>
              <a:t>Difficult to use on large surfaces.</a:t>
            </a:r>
          </a:p>
          <a:p>
            <a:r>
              <a:rPr lang="en-IE" sz="2400" dirty="0" smtClean="0"/>
              <a:t>Also tends to fade. </a:t>
            </a:r>
          </a:p>
          <a:p>
            <a:r>
              <a:rPr lang="en-IE" sz="2400" dirty="0" smtClean="0"/>
              <a:t>For range of colours click on the link below.</a:t>
            </a:r>
          </a:p>
          <a:p>
            <a:r>
              <a:rPr lang="en-IE" sz="2400" dirty="0" smtClean="0">
                <a:hlinkClick r:id="rId2"/>
              </a:rPr>
              <a:t>http://www.jpennyltd.co.uk/shopping/pgm-more_information.php?id=262</a:t>
            </a:r>
            <a:endParaRPr lang="en-IE" sz="2400" dirty="0" smtClean="0"/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/>
          <a:lstStyle/>
          <a:p>
            <a:r>
              <a:rPr lang="en-IE" sz="2400" dirty="0" smtClean="0">
                <a:solidFill>
                  <a:srgbClr val="0070C0"/>
                </a:solidFill>
              </a:rPr>
              <a:t>Oil based</a:t>
            </a:r>
          </a:p>
          <a:p>
            <a:r>
              <a:rPr lang="en-IE" sz="2400" dirty="0" smtClean="0"/>
              <a:t>They are slower to dry than water based.</a:t>
            </a:r>
          </a:p>
          <a:p>
            <a:r>
              <a:rPr lang="en-IE" sz="2400" dirty="0" smtClean="0"/>
              <a:t>Do not penetrate as much as the rest.</a:t>
            </a:r>
          </a:p>
          <a:p>
            <a:r>
              <a:rPr lang="en-IE" sz="2400" dirty="0" smtClean="0"/>
              <a:t>Less  chance of overlap marks.</a:t>
            </a:r>
          </a:p>
          <a:p>
            <a:r>
              <a:rPr lang="en-IE" sz="2400" dirty="0" smtClean="0"/>
              <a:t>Need plenty of drying time.</a:t>
            </a:r>
          </a:p>
          <a:p>
            <a:r>
              <a:rPr lang="en-IE" sz="2400" dirty="0" smtClean="0"/>
              <a:t>Some are non toxic.</a:t>
            </a:r>
          </a:p>
          <a:p>
            <a:r>
              <a:rPr lang="en-IE" sz="2400" dirty="0" smtClean="0"/>
              <a:t>Oil polish does not crack or blister or show heat or water marks ideal for garden furniture, table tops, bar counters etc.</a:t>
            </a:r>
          </a:p>
          <a:p>
            <a:r>
              <a:rPr lang="en-IE" sz="2400" dirty="0" smtClean="0">
                <a:solidFill>
                  <a:srgbClr val="6600FF"/>
                </a:solidFill>
              </a:rPr>
              <a:t>Danish Oil </a:t>
            </a:r>
          </a:p>
          <a:p>
            <a:r>
              <a:rPr lang="en-IE" sz="2400" dirty="0" smtClean="0"/>
              <a:t>Excellent on pine, it is based on Tung Oil for extra protection and durability. It gives a natural low lustre finish. </a:t>
            </a:r>
          </a:p>
          <a:p>
            <a:r>
              <a:rPr lang="en-IE" sz="2400" dirty="0" smtClean="0">
                <a:solidFill>
                  <a:srgbClr val="6600FF"/>
                </a:solidFill>
              </a:rPr>
              <a:t>Lemon Oil </a:t>
            </a:r>
          </a:p>
          <a:p>
            <a:r>
              <a:rPr lang="en-IE" sz="2400" dirty="0" smtClean="0"/>
              <a:t>This provides a suitable finish for teak and matt finished woods where a wax finish is not desired. It has the aroma of fresh lemons.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/>
          <a:lstStyle/>
          <a:p>
            <a:r>
              <a:rPr lang="en-IE" sz="2400" dirty="0" smtClean="0">
                <a:solidFill>
                  <a:srgbClr val="0070C0"/>
                </a:solidFill>
              </a:rPr>
              <a:t>Oil based (cont.)</a:t>
            </a:r>
          </a:p>
          <a:p>
            <a:r>
              <a:rPr lang="en-IE" sz="2400" dirty="0" smtClean="0">
                <a:solidFill>
                  <a:srgbClr val="6600FF"/>
                </a:solidFill>
              </a:rPr>
              <a:t>Linseed Oil</a:t>
            </a:r>
          </a:p>
          <a:p>
            <a:r>
              <a:rPr lang="en-IE" sz="2400" dirty="0" smtClean="0"/>
              <a:t>A natural product available in natural (Non toxic) and boiled form. </a:t>
            </a:r>
          </a:p>
          <a:p>
            <a:r>
              <a:rPr lang="en-IE" sz="2400" dirty="0" smtClean="0"/>
              <a:t>Moderate heat and water resistance.</a:t>
            </a:r>
          </a:p>
          <a:p>
            <a:r>
              <a:rPr lang="en-IE" sz="2400" dirty="0" smtClean="0">
                <a:solidFill>
                  <a:srgbClr val="6600FF"/>
                </a:solidFill>
              </a:rPr>
              <a:t>Olive Oil</a:t>
            </a:r>
          </a:p>
          <a:p>
            <a:r>
              <a:rPr lang="en-IE" sz="2400" dirty="0" smtClean="0"/>
              <a:t>Used on salad bowls &amp; utensils non toxic.</a:t>
            </a:r>
          </a:p>
          <a:p>
            <a:r>
              <a:rPr lang="en-IE" sz="2400" dirty="0" smtClean="0">
                <a:solidFill>
                  <a:srgbClr val="6600FF"/>
                </a:solidFill>
              </a:rPr>
              <a:t>Teak Oil </a:t>
            </a:r>
          </a:p>
          <a:p>
            <a:r>
              <a:rPr lang="en-IE" sz="2400" dirty="0" smtClean="0"/>
              <a:t>Based on Tung Oil and added resins, it gives a quick drying penetrating seal to teak and similar woods. It leaves a slight sheen when dry. </a:t>
            </a:r>
          </a:p>
          <a:p>
            <a:r>
              <a:rPr lang="en-IE" sz="2400" dirty="0" smtClean="0">
                <a:solidFill>
                  <a:srgbClr val="6600FF"/>
                </a:solidFill>
              </a:rPr>
              <a:t>Tung Oil</a:t>
            </a:r>
          </a:p>
          <a:p>
            <a:r>
              <a:rPr lang="en-IE" sz="2400" dirty="0" smtClean="0"/>
              <a:t>This oil gives a superior finish to that of linseed oil, and is water-resistant. It can be easily applied using rag. </a:t>
            </a:r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467544"/>
            <a:ext cx="6172200" cy="8352928"/>
          </a:xfrm>
        </p:spPr>
        <p:txBody>
          <a:bodyPr/>
          <a:lstStyle/>
          <a:p>
            <a:r>
              <a:rPr lang="en-IE" sz="2400" dirty="0" smtClean="0">
                <a:solidFill>
                  <a:srgbClr val="0070C0"/>
                </a:solidFill>
              </a:rPr>
              <a:t>Solvent based (varnish &amp; stain) </a:t>
            </a:r>
          </a:p>
          <a:p>
            <a:r>
              <a:rPr lang="en-IE" sz="2400" dirty="0" smtClean="0"/>
              <a:t>A </a:t>
            </a:r>
            <a:r>
              <a:rPr lang="en-IE" sz="2400" dirty="0" smtClean="0">
                <a:solidFill>
                  <a:srgbClr val="6600FF"/>
                </a:solidFill>
              </a:rPr>
              <a:t>polyurethane varnish </a:t>
            </a:r>
            <a:r>
              <a:rPr lang="en-IE" sz="2400" dirty="0" smtClean="0"/>
              <a:t>combined with a wood stain, so the stain tends to sit on the surface of the timber rather than being absorbed into it. </a:t>
            </a:r>
          </a:p>
          <a:p>
            <a:r>
              <a:rPr lang="en-IE" sz="2400" dirty="0" smtClean="0"/>
              <a:t>Each coat applied will darken the wood further. </a:t>
            </a:r>
          </a:p>
          <a:p>
            <a:r>
              <a:rPr lang="en-IE" sz="2400" dirty="0" smtClean="0">
                <a:solidFill>
                  <a:srgbClr val="6600FF"/>
                </a:solidFill>
              </a:rPr>
              <a:t>Acrylic Varnish </a:t>
            </a:r>
          </a:p>
          <a:p>
            <a:r>
              <a:rPr lang="en-IE" sz="2400" dirty="0" smtClean="0"/>
              <a:t>Quick drying and non-toxic, brushes can be rinsed out in water. Available in gloss, satin and matt finishes. </a:t>
            </a:r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781C-2E4E-4F86-957B-0F7048152117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J.Byrne 2014</a:t>
            </a: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449</TotalTime>
  <Words>1007</Words>
  <Application>Microsoft Office PowerPoint</Application>
  <PresentationFormat>On-screen Show (4:3)</PresentationFormat>
  <Paragraphs>182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Solstice</vt:lpstr>
      <vt:lpstr>PowerPoint Presentation</vt:lpstr>
      <vt:lpstr>Timber Preparation</vt:lpstr>
      <vt:lpstr>Wood Stains &amp; Finishes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Lacquer Health &amp; Safety </vt:lpstr>
      <vt:lpstr>PowerPoint Presentation</vt:lpstr>
      <vt:lpstr>PowerPoint Presentation</vt:lpstr>
    </vt:vector>
  </TitlesOfParts>
  <Company>DIT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Manufactured Boards</dc:title>
  <dc:creator>Jennifer Byrne</dc:creator>
  <cp:lastModifiedBy>jennifer.byrne@dit.ie</cp:lastModifiedBy>
  <cp:revision>55</cp:revision>
  <cp:lastPrinted>2012-01-16T08:49:07Z</cp:lastPrinted>
  <dcterms:created xsi:type="dcterms:W3CDTF">2007-09-30T18:26:24Z</dcterms:created>
  <dcterms:modified xsi:type="dcterms:W3CDTF">2016-11-05T14:05:25Z</dcterms:modified>
  <cp:contentStatus/>
</cp:coreProperties>
</file>